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5" r:id="rId2"/>
    <p:sldId id="309" r:id="rId3"/>
    <p:sldId id="310" r:id="rId4"/>
    <p:sldId id="311" r:id="rId5"/>
    <p:sldId id="257" r:id="rId6"/>
    <p:sldId id="261" r:id="rId7"/>
    <p:sldId id="277" r:id="rId8"/>
    <p:sldId id="304" r:id="rId9"/>
    <p:sldId id="264" r:id="rId10"/>
    <p:sldId id="260" r:id="rId11"/>
    <p:sldId id="258" r:id="rId12"/>
    <p:sldId id="298" r:id="rId13"/>
    <p:sldId id="278" r:id="rId14"/>
    <p:sldId id="297" r:id="rId15"/>
    <p:sldId id="259" r:id="rId16"/>
    <p:sldId id="273" r:id="rId17"/>
    <p:sldId id="280" r:id="rId18"/>
    <p:sldId id="312" r:id="rId19"/>
    <p:sldId id="281" r:id="rId20"/>
    <p:sldId id="274" r:id="rId21"/>
    <p:sldId id="267" r:id="rId22"/>
    <p:sldId id="308" r:id="rId23"/>
    <p:sldId id="279" r:id="rId24"/>
    <p:sldId id="262" r:id="rId25"/>
    <p:sldId id="282" r:id="rId26"/>
    <p:sldId id="283" r:id="rId27"/>
    <p:sldId id="284" r:id="rId28"/>
    <p:sldId id="285" r:id="rId29"/>
    <p:sldId id="286" r:id="rId30"/>
    <p:sldId id="287" r:id="rId31"/>
    <p:sldId id="306" r:id="rId32"/>
    <p:sldId id="288" r:id="rId33"/>
    <p:sldId id="289" r:id="rId34"/>
    <p:sldId id="290" r:id="rId35"/>
    <p:sldId id="291" r:id="rId36"/>
    <p:sldId id="292" r:id="rId37"/>
    <p:sldId id="293" r:id="rId38"/>
    <p:sldId id="294" r:id="rId39"/>
    <p:sldId id="307" r:id="rId40"/>
    <p:sldId id="295" r:id="rId41"/>
    <p:sldId id="269" r:id="rId42"/>
    <p:sldId id="302" r:id="rId43"/>
    <p:sldId id="301" r:id="rId44"/>
    <p:sldId id="296" r:id="rId4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2" autoAdjust="0"/>
    <p:restoredTop sz="94660"/>
  </p:normalViewPr>
  <p:slideViewPr>
    <p:cSldViewPr snapToGrid="0">
      <p:cViewPr varScale="1">
        <p:scale>
          <a:sx n="74" d="100"/>
          <a:sy n="74"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81231-7A1D-47A3-A2B7-C19F21D722E2}" type="datetimeFigureOut">
              <a:rPr lang="sv-SE" smtClean="0"/>
              <a:t>2019-05-13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42B03-0C08-42B1-920F-035449AAFED9}" type="slidenum">
              <a:rPr lang="sv-SE" smtClean="0"/>
              <a:t>‹#›</a:t>
            </a:fld>
            <a:endParaRPr lang="sv-SE"/>
          </a:p>
        </p:txBody>
      </p:sp>
    </p:spTree>
    <p:extLst>
      <p:ext uri="{BB962C8B-B14F-4D97-AF65-F5344CB8AC3E}">
        <p14:creationId xmlns:p14="http://schemas.microsoft.com/office/powerpoint/2010/main" val="1022153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7E42B03-0C08-42B1-920F-035449AAFED9}" type="slidenum">
              <a:rPr lang="sv-SE" smtClean="0"/>
              <a:t>2</a:t>
            </a:fld>
            <a:endParaRPr lang="sv-SE"/>
          </a:p>
        </p:txBody>
      </p:sp>
    </p:spTree>
    <p:extLst>
      <p:ext uri="{BB962C8B-B14F-4D97-AF65-F5344CB8AC3E}">
        <p14:creationId xmlns:p14="http://schemas.microsoft.com/office/powerpoint/2010/main" val="3400098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a:p>
        </p:txBody>
      </p:sp>
      <p:sp>
        <p:nvSpPr>
          <p:cNvPr id="4" name="Platshållare för datum 3"/>
          <p:cNvSpPr>
            <a:spLocks noGrp="1"/>
          </p:cNvSpPr>
          <p:nvPr>
            <p:ph type="dt" sz="half" idx="10"/>
          </p:nvPr>
        </p:nvSpPr>
        <p:spPr/>
        <p:txBody>
          <a:bodyPr/>
          <a:lstStyle/>
          <a:p>
            <a:fld id="{D1E78497-6989-4372-91AB-0549660D0B94}" type="datetimeFigureOut">
              <a:rPr lang="sv-SE" smtClean="0"/>
              <a:t>2019-05-13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424398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1E78497-6989-4372-91AB-0549660D0B94}" type="datetimeFigureOut">
              <a:rPr lang="sv-SE" smtClean="0"/>
              <a:t>2019-05-13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157116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1E78497-6989-4372-91AB-0549660D0B94}" type="datetimeFigureOut">
              <a:rPr lang="sv-SE" smtClean="0"/>
              <a:t>2019-05-13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60621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1E78497-6989-4372-91AB-0549660D0B94}" type="datetimeFigureOut">
              <a:rPr lang="sv-SE" smtClean="0"/>
              <a:t>2019-05-13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3801797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D1E78497-6989-4372-91AB-0549660D0B94}" type="datetimeFigureOut">
              <a:rPr lang="sv-SE" smtClean="0"/>
              <a:t>2019-05-13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264744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D1E78497-6989-4372-91AB-0549660D0B94}" type="datetimeFigureOut">
              <a:rPr lang="sv-SE" smtClean="0"/>
              <a:t>2019-05-13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4019744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D1E78497-6989-4372-91AB-0549660D0B94}" type="datetimeFigureOut">
              <a:rPr lang="sv-SE" smtClean="0"/>
              <a:t>2019-05-13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4192252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1E78497-6989-4372-91AB-0549660D0B94}" type="datetimeFigureOut">
              <a:rPr lang="sv-SE" smtClean="0"/>
              <a:t>2019-05-13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227768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1E78497-6989-4372-91AB-0549660D0B94}" type="datetimeFigureOut">
              <a:rPr lang="sv-SE" smtClean="0"/>
              <a:t>2019-05-13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163423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D1E78497-6989-4372-91AB-0549660D0B94}" type="datetimeFigureOut">
              <a:rPr lang="sv-SE" smtClean="0"/>
              <a:t>2019-05-13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363258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D1E78497-6989-4372-91AB-0549660D0B94}" type="datetimeFigureOut">
              <a:rPr lang="sv-SE" smtClean="0"/>
              <a:t>2019-05-13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A61A157-4AC1-4C28-BF46-915A7AD61F71}" type="slidenum">
              <a:rPr lang="sv-SE" smtClean="0"/>
              <a:t>‹#›</a:t>
            </a:fld>
            <a:endParaRPr lang="sv-SE"/>
          </a:p>
        </p:txBody>
      </p:sp>
    </p:spTree>
    <p:extLst>
      <p:ext uri="{BB962C8B-B14F-4D97-AF65-F5344CB8AC3E}">
        <p14:creationId xmlns:p14="http://schemas.microsoft.com/office/powerpoint/2010/main" val="1816476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78497-6989-4372-91AB-0549660D0B94}" type="datetimeFigureOut">
              <a:rPr lang="sv-SE" smtClean="0"/>
              <a:t>2019-05-13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1A157-4AC1-4C28-BF46-915A7AD61F71}" type="slidenum">
              <a:rPr lang="sv-SE" smtClean="0"/>
              <a:t>‹#›</a:t>
            </a:fld>
            <a:endParaRPr lang="sv-SE"/>
          </a:p>
        </p:txBody>
      </p:sp>
    </p:spTree>
    <p:extLst>
      <p:ext uri="{BB962C8B-B14F-4D97-AF65-F5344CB8AC3E}">
        <p14:creationId xmlns:p14="http://schemas.microsoft.com/office/powerpoint/2010/main" val="2561675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wmf"/><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hyperlink" Target="sms:71120&amp;body=havstulpan%20star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Välkommen till Kungsängens Båtsällskap</a:t>
            </a:r>
            <a:endParaRPr lang="sv-SE" b="1"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3769" y="1690688"/>
            <a:ext cx="10290220" cy="4700788"/>
          </a:xfrm>
        </p:spPr>
      </p:pic>
    </p:spTree>
    <p:extLst>
      <p:ext uri="{BB962C8B-B14F-4D97-AF65-F5344CB8AC3E}">
        <p14:creationId xmlns:p14="http://schemas.microsoft.com/office/powerpoint/2010/main" val="3278346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Kommunens krav på KBS</a:t>
            </a:r>
            <a:endParaRPr lang="sv-SE" b="1" dirty="0"/>
          </a:p>
        </p:txBody>
      </p:sp>
      <p:sp>
        <p:nvSpPr>
          <p:cNvPr id="3" name="Platshållare för innehåll 2"/>
          <p:cNvSpPr>
            <a:spLocks noGrp="1"/>
          </p:cNvSpPr>
          <p:nvPr>
            <p:ph idx="1"/>
          </p:nvPr>
        </p:nvSpPr>
        <p:spPr>
          <a:xfrm>
            <a:off x="838200" y="1532586"/>
            <a:ext cx="10515600" cy="5009882"/>
          </a:xfrm>
        </p:spPr>
        <p:txBody>
          <a:bodyPr>
            <a:normAutofit lnSpcReduction="10000"/>
          </a:bodyPr>
          <a:lstStyle/>
          <a:p>
            <a:pPr marL="0" indent="0">
              <a:buNone/>
            </a:pPr>
            <a:r>
              <a:rPr lang="sv-SE" dirty="0"/>
              <a:t>KBS har fått ett föreläggande från kommunen angående utfasning av biocidfärger på båtbottnar och därför beslutat</a:t>
            </a:r>
            <a:r>
              <a:rPr lang="sv-SE" dirty="0" smtClean="0"/>
              <a:t>:</a:t>
            </a:r>
          </a:p>
          <a:p>
            <a:pPr marL="0" indent="0">
              <a:buNone/>
            </a:pPr>
            <a:endParaRPr lang="sv-SE" dirty="0"/>
          </a:p>
          <a:p>
            <a:pPr lvl="1"/>
            <a:r>
              <a:rPr lang="sv-SE" sz="2800" i="1" dirty="0"/>
              <a:t>Från och med 1 januari 2021 kommer inga båtar med miljöfarlig bottenfärg att få sjösättas i KBS. Alla aktiva medlemmar måste gå en kortare miljöutbildning i KBS regi. Där kommer de nya kraven att gås igenom, samt praktiska råd om hur man går tillväga. Efter genomgången kurs skrivs ett nytt båtplatsavtal där miljökraven är inskrivna. Från och med 2021 kommer bara båtar med de nya avtalen att få </a:t>
            </a:r>
            <a:r>
              <a:rPr lang="sv-SE" sz="2800" i="1" dirty="0" err="1" smtClean="0"/>
              <a:t>bryggplats</a:t>
            </a:r>
            <a:r>
              <a:rPr lang="sv-SE" sz="2800" i="1" dirty="0" smtClean="0"/>
              <a:t> och/eller uppläggningsplats. </a:t>
            </a:r>
          </a:p>
          <a:p>
            <a:pPr lvl="1"/>
            <a:endParaRPr lang="sv-SE" sz="2800" i="1" dirty="0" smtClean="0"/>
          </a:p>
          <a:p>
            <a:pPr lvl="1"/>
            <a:r>
              <a:rPr lang="sv-SE" sz="2800" i="1" dirty="0" smtClean="0"/>
              <a:t>Kommunen har krävt att KBS senast 2017-12-30 kom in med en utfasningsplan gällande TBT och biocidfärger.</a:t>
            </a:r>
            <a:endParaRPr lang="sv-SE" sz="2800" i="1"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26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2995" y="579309"/>
            <a:ext cx="11623589" cy="1325563"/>
          </a:xfrm>
        </p:spPr>
        <p:txBody>
          <a:bodyPr>
            <a:normAutofit fontScale="90000"/>
          </a:bodyPr>
          <a:lstStyle/>
          <a:p>
            <a:pPr algn="ctr"/>
            <a:r>
              <a:rPr lang="sv-SE" b="1" dirty="0"/>
              <a:t>Utfasningsplan för båtbottenfärg innehållande </a:t>
            </a:r>
            <a:r>
              <a:rPr lang="sv-SE" b="1" dirty="0" smtClean="0"/>
              <a:t>biocider</a:t>
            </a:r>
            <a:r>
              <a:rPr lang="sv-SE" dirty="0" smtClean="0"/>
              <a:t/>
            </a:r>
            <a:br>
              <a:rPr lang="sv-SE" dirty="0" smtClean="0"/>
            </a:br>
            <a:r>
              <a:rPr lang="sv-SE" sz="1800" dirty="0" smtClean="0"/>
              <a:t>Antagen av KBS styrelse och inskickad till Upplands-Bro kommun 2017-12-01</a:t>
            </a:r>
            <a:endParaRPr lang="sv-SE" dirty="0"/>
          </a:p>
        </p:txBody>
      </p:sp>
      <p:sp>
        <p:nvSpPr>
          <p:cNvPr id="3" name="Platshållare för innehåll 2"/>
          <p:cNvSpPr>
            <a:spLocks noGrp="1"/>
          </p:cNvSpPr>
          <p:nvPr>
            <p:ph idx="1"/>
          </p:nvPr>
        </p:nvSpPr>
        <p:spPr>
          <a:xfrm>
            <a:off x="809625" y="1812745"/>
            <a:ext cx="11159954" cy="4716843"/>
          </a:xfrm>
        </p:spPr>
        <p:txBody>
          <a:bodyPr>
            <a:normAutofit fontScale="92500" lnSpcReduction="20000"/>
          </a:bodyPr>
          <a:lstStyle/>
          <a:p>
            <a:pPr marL="0" indent="0">
              <a:buNone/>
            </a:pPr>
            <a:r>
              <a:rPr lang="sv-SE" sz="1600" b="1" dirty="0" smtClean="0"/>
              <a:t>Målsättning</a:t>
            </a:r>
            <a:endParaRPr lang="sv-SE" dirty="0"/>
          </a:p>
          <a:p>
            <a:pPr marL="0" indent="0">
              <a:buNone/>
            </a:pPr>
            <a:r>
              <a:rPr lang="sv-SE" sz="1900" dirty="0" smtClean="0"/>
              <a:t>Kungsängens </a:t>
            </a:r>
            <a:r>
              <a:rPr lang="sv-SE" sz="1900" dirty="0"/>
              <a:t>Båtsällskap (KBS) arbetar med att få KBS medlemmarna att inte använda båtbottenfärg av typ TBT och biocidfärg. Inga båtar sjösätts med nymålad TBT eller biocidfärg och </a:t>
            </a:r>
            <a:r>
              <a:rPr lang="sv-SE" sz="1900" dirty="0" smtClean="0"/>
              <a:t>2021 </a:t>
            </a:r>
            <a:r>
              <a:rPr lang="sv-SE" sz="1900" dirty="0"/>
              <a:t>sjösätts ingen båt med gammal TBT eller biocidfärg</a:t>
            </a:r>
            <a:r>
              <a:rPr lang="sv-SE" sz="1900" dirty="0" smtClean="0"/>
              <a:t>.</a:t>
            </a:r>
          </a:p>
          <a:p>
            <a:pPr marL="0" indent="0">
              <a:buNone/>
            </a:pPr>
            <a:r>
              <a:rPr lang="sv-SE" sz="1600" b="1" dirty="0" smtClean="0"/>
              <a:t>Krav</a:t>
            </a:r>
            <a:endParaRPr lang="sv-SE" sz="1600" b="1" dirty="0"/>
          </a:p>
          <a:p>
            <a:pPr marL="0" indent="0">
              <a:buNone/>
            </a:pPr>
            <a:r>
              <a:rPr lang="sv-SE" sz="1900" dirty="0"/>
              <a:t>Ingen påföring av biocid- eller TBT-färg tillåts i KBS. </a:t>
            </a:r>
          </a:p>
          <a:p>
            <a:pPr marL="0" indent="0">
              <a:buNone/>
            </a:pPr>
            <a:r>
              <a:rPr lang="sv-SE" sz="1900" dirty="0" smtClean="0"/>
              <a:t>All </a:t>
            </a:r>
            <a:r>
              <a:rPr lang="sv-SE" sz="1900" dirty="0"/>
              <a:t>gammal bottenfärg av TBT- och biocid-typ skall vara avlägsnade från båtskrov innan den 31 december 2020. Avlägsnandet kan ske genom blästring, slipning, skrapning eller färgborttagningsmedel. Kungsängens båtsällskap tar på sig ett samordningsansvar för att underlätta för medlemmar i arbetet med att avlägsna icke tillåten bottenfärg</a:t>
            </a:r>
            <a:r>
              <a:rPr lang="sv-SE" sz="1900" dirty="0" smtClean="0"/>
              <a:t>.</a:t>
            </a:r>
          </a:p>
          <a:p>
            <a:pPr marL="0" indent="0">
              <a:buNone/>
            </a:pPr>
            <a:endParaRPr lang="sv-SE" sz="1900" dirty="0"/>
          </a:p>
          <a:p>
            <a:pPr marL="0" indent="0">
              <a:buNone/>
            </a:pPr>
            <a:r>
              <a:rPr lang="sv-SE" sz="1600" b="1" dirty="0" smtClean="0"/>
              <a:t>Medlemsinformation</a:t>
            </a:r>
          </a:p>
          <a:p>
            <a:pPr marL="0" indent="0">
              <a:buNone/>
            </a:pPr>
            <a:r>
              <a:rPr lang="sv-SE" sz="1900" dirty="0"/>
              <a:t>Alla medlemmar informeras om miljökraven för båtbotten genom brevutskick och via KBS hemsida. KBS håller även informationsmöten för nya medlemmar, där man informeras om gällande miljökrav</a:t>
            </a:r>
          </a:p>
          <a:p>
            <a:pPr marL="0" indent="0">
              <a:buNone/>
            </a:pPr>
            <a:r>
              <a:rPr lang="sv-SE" sz="1900" dirty="0" smtClean="0"/>
              <a:t>Alla </a:t>
            </a:r>
            <a:r>
              <a:rPr lang="sv-SE" sz="1900" dirty="0"/>
              <a:t>aktiva medlemmar (innehavare av båt i hamn eller på uppläggningsplatsen) informeras genom miljöföredrag i klubbens regi där alla deltagare registreras. </a:t>
            </a:r>
            <a:br>
              <a:rPr lang="sv-SE" sz="1900" dirty="0"/>
            </a:br>
            <a:r>
              <a:rPr lang="sv-SE" sz="1900" dirty="0"/>
              <a:t>Samtliga aktiva medlemmar planeras ha deltagit på föredraget senast maj 2019.</a:t>
            </a:r>
          </a:p>
          <a:p>
            <a:pPr marL="0" indent="0">
              <a:buNone/>
            </a:pPr>
            <a:r>
              <a:rPr lang="sv-SE" sz="1900" dirty="0" smtClean="0"/>
              <a:t>Nya </a:t>
            </a:r>
            <a:r>
              <a:rPr lang="sv-SE" sz="1900" dirty="0"/>
              <a:t>aktiva medlemmar som står i tur att tilldelas brygg- eller uppläggningsplats informeras om KBS miljöregler innan tilldelning av båtplats.</a:t>
            </a:r>
            <a:endParaRPr lang="sv-SE" sz="1900"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990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Biocidfärger</a:t>
            </a:r>
            <a:endParaRPr lang="sv-SE" b="1" dirty="0"/>
          </a:p>
        </p:txBody>
      </p:sp>
      <p:sp>
        <p:nvSpPr>
          <p:cNvPr id="3" name="Platshållare för innehåll 2"/>
          <p:cNvSpPr>
            <a:spLocks noGrp="1"/>
          </p:cNvSpPr>
          <p:nvPr>
            <p:ph idx="1"/>
          </p:nvPr>
        </p:nvSpPr>
        <p:spPr/>
        <p:txBody>
          <a:bodyPr>
            <a:normAutofit fontScale="92500"/>
          </a:bodyPr>
          <a:lstStyle/>
          <a:p>
            <a:r>
              <a:rPr lang="sv-SE" dirty="0" err="1"/>
              <a:t>Tributyltenn</a:t>
            </a:r>
            <a:r>
              <a:rPr lang="sv-SE" dirty="0"/>
              <a:t> (TBT): förbjudet, mycket giftigt och hormonstörande ämne. Finns i </a:t>
            </a:r>
            <a:r>
              <a:rPr lang="sv-SE" dirty="0" smtClean="0"/>
              <a:t>äldre båtbottenfärger</a:t>
            </a:r>
            <a:r>
              <a:rPr lang="sv-SE" dirty="0"/>
              <a:t>, och kan läcka ut från gamla lager färg. Mycket giftigt redan i </a:t>
            </a:r>
            <a:r>
              <a:rPr lang="sv-SE" dirty="0" smtClean="0"/>
              <a:t>mycket små </a:t>
            </a:r>
            <a:r>
              <a:rPr lang="sv-SE" dirty="0"/>
              <a:t>mängder för vattenlevande organismer. Även humantoxiskt.</a:t>
            </a:r>
          </a:p>
          <a:p>
            <a:pPr marL="0" indent="0">
              <a:buNone/>
            </a:pPr>
            <a:r>
              <a:rPr lang="sv-SE" dirty="0"/>
              <a:t>• Koppar, kopparoxid eller andra kopparföreningar: Är i måttligt </a:t>
            </a:r>
            <a:r>
              <a:rPr lang="sv-SE" dirty="0" smtClean="0"/>
              <a:t>förhöjda</a:t>
            </a:r>
            <a:br>
              <a:rPr lang="sv-SE" dirty="0" smtClean="0"/>
            </a:br>
            <a:r>
              <a:rPr lang="sv-SE" dirty="0" smtClean="0"/>
              <a:t>   koncentrationer </a:t>
            </a:r>
            <a:r>
              <a:rPr lang="sv-SE" dirty="0"/>
              <a:t>giftiga för främst mark- och vattenlevande organismer.</a:t>
            </a:r>
          </a:p>
          <a:p>
            <a:r>
              <a:rPr lang="sv-SE" dirty="0" smtClean="0"/>
              <a:t>Zink</a:t>
            </a:r>
            <a:r>
              <a:rPr lang="sv-SE" dirty="0"/>
              <a:t>, zinkoxid och andra zinkföreningar: Är i måttligt förhöjda </a:t>
            </a:r>
            <a:r>
              <a:rPr lang="sv-SE" dirty="0" smtClean="0"/>
              <a:t> koncentrationer giftiga</a:t>
            </a:r>
            <a:r>
              <a:rPr lang="sv-SE" dirty="0"/>
              <a:t> </a:t>
            </a:r>
            <a:r>
              <a:rPr lang="sv-SE" dirty="0" smtClean="0"/>
              <a:t>för </a:t>
            </a:r>
            <a:r>
              <a:rPr lang="sv-SE" dirty="0"/>
              <a:t>mark- och vattenlevande </a:t>
            </a:r>
            <a:r>
              <a:rPr lang="sv-SE" dirty="0" smtClean="0"/>
              <a:t>organismer.</a:t>
            </a:r>
            <a:endParaRPr lang="sv-SE" dirty="0"/>
          </a:p>
          <a:p>
            <a:r>
              <a:rPr lang="sv-SE" dirty="0"/>
              <a:t>Dessutom förekommer målning (</a:t>
            </a:r>
            <a:r>
              <a:rPr lang="sv-SE" dirty="0" err="1"/>
              <a:t>ffa</a:t>
            </a:r>
            <a:r>
              <a:rPr lang="sv-SE" dirty="0"/>
              <a:t> träbåtar invändigt och på köl) </a:t>
            </a:r>
            <a:r>
              <a:rPr lang="sv-SE" dirty="0" smtClean="0"/>
              <a:t>med blyinnehållande </a:t>
            </a:r>
            <a:r>
              <a:rPr lang="sv-SE" dirty="0"/>
              <a:t>färg. Blyföreningar är inte tillåtna i konsumentfärger.</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9825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b="1" dirty="0" smtClean="0"/>
              <a:t>Båtbottenfärg  –  TBT-problemet</a:t>
            </a:r>
            <a:endParaRPr lang="sv-SE" b="1" dirty="0"/>
          </a:p>
        </p:txBody>
      </p:sp>
      <p:sp>
        <p:nvSpPr>
          <p:cNvPr id="3" name="Platshållare för innehåll 2"/>
          <p:cNvSpPr>
            <a:spLocks noGrp="1"/>
          </p:cNvSpPr>
          <p:nvPr>
            <p:ph idx="1"/>
          </p:nvPr>
        </p:nvSpPr>
        <p:spPr/>
        <p:txBody>
          <a:bodyPr>
            <a:normAutofit/>
          </a:bodyPr>
          <a:lstStyle/>
          <a:p>
            <a:r>
              <a:rPr lang="sv-SE" dirty="0" smtClean="0"/>
              <a:t>TBT är extremt giftigt och hormonstörande</a:t>
            </a:r>
          </a:p>
          <a:p>
            <a:r>
              <a:rPr lang="sv-SE" dirty="0" smtClean="0"/>
              <a:t>Förbjöds på fritidsbåtar 1989</a:t>
            </a:r>
          </a:p>
          <a:p>
            <a:r>
              <a:rPr lang="sv-SE" dirty="0" smtClean="0"/>
              <a:t>Idag förbjudet på alla fartyg i hela världen</a:t>
            </a:r>
          </a:p>
          <a:p>
            <a:r>
              <a:rPr lang="sv-SE" dirty="0" smtClean="0"/>
              <a:t>Kan finnas på båtar tillverkade före 1990!</a:t>
            </a:r>
          </a:p>
          <a:p>
            <a:r>
              <a:rPr lang="sv-SE" dirty="0" smtClean="0"/>
              <a:t>TBT läcker igenom all färg (även </a:t>
            </a:r>
            <a:r>
              <a:rPr lang="sv-SE" dirty="0" err="1" smtClean="0"/>
              <a:t>sealing</a:t>
            </a:r>
            <a:r>
              <a:rPr lang="sv-SE" dirty="0" smtClean="0"/>
              <a:t>-färger)</a:t>
            </a:r>
          </a:p>
          <a:p>
            <a:r>
              <a:rPr lang="sv-SE" dirty="0" smtClean="0"/>
              <a:t>TBT-båtar bör göras skrovrena (blästring)</a:t>
            </a:r>
          </a:p>
          <a:p>
            <a:r>
              <a:rPr lang="sv-SE" dirty="0" smtClean="0"/>
              <a:t>Räkna med hårdare tag från myndigheterna framöver mot TBT-målade båtar.</a:t>
            </a:r>
            <a:endParaRPr lang="sv-SE"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410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TBT… Vad är det?</a:t>
            </a:r>
            <a:endParaRPr lang="sv-SE" b="1" dirty="0"/>
          </a:p>
        </p:txBody>
      </p:sp>
      <p:sp>
        <p:nvSpPr>
          <p:cNvPr id="3" name="Platshållare för innehåll 2"/>
          <p:cNvSpPr>
            <a:spLocks noGrp="1"/>
          </p:cNvSpPr>
          <p:nvPr>
            <p:ph idx="1"/>
          </p:nvPr>
        </p:nvSpPr>
        <p:spPr>
          <a:xfrm>
            <a:off x="838200" y="1690688"/>
            <a:ext cx="10515600" cy="5167312"/>
          </a:xfrm>
        </p:spPr>
        <p:txBody>
          <a:bodyPr>
            <a:normAutofit fontScale="62500" lnSpcReduction="20000"/>
          </a:bodyPr>
          <a:lstStyle/>
          <a:p>
            <a:r>
              <a:rPr lang="sv-SE" sz="3200" b="1" u="sng" dirty="0" err="1" smtClean="0"/>
              <a:t>Tributyltenn</a:t>
            </a:r>
            <a:r>
              <a:rPr lang="sv-SE" sz="3200" dirty="0" smtClean="0"/>
              <a:t> </a:t>
            </a:r>
            <a:r>
              <a:rPr lang="sv-SE" sz="3200" dirty="0"/>
              <a:t>(TBT</a:t>
            </a:r>
            <a:r>
              <a:rPr lang="sv-SE" sz="2900" dirty="0"/>
              <a:t>), egentligen </a:t>
            </a:r>
            <a:r>
              <a:rPr lang="sv-SE" sz="2900" dirty="0" err="1"/>
              <a:t>tributyltennhydrid</a:t>
            </a:r>
            <a:r>
              <a:rPr lang="sv-SE" sz="2900" dirty="0"/>
              <a:t>, är en organisk förening, som </a:t>
            </a:r>
            <a:r>
              <a:rPr lang="sv-SE" sz="2900" dirty="0" smtClean="0"/>
              <a:t>tar </a:t>
            </a:r>
            <a:r>
              <a:rPr lang="sv-SE" sz="2900" dirty="0"/>
              <a:t>död på </a:t>
            </a:r>
            <a:r>
              <a:rPr lang="sv-SE" sz="2900" dirty="0" smtClean="0"/>
              <a:t>vattenlevande </a:t>
            </a:r>
            <a:r>
              <a:rPr lang="sv-SE" sz="2900" dirty="0"/>
              <a:t>organismer och därmed </a:t>
            </a:r>
            <a:r>
              <a:rPr lang="sv-SE" sz="2900" dirty="0" smtClean="0"/>
              <a:t>har används som skeppsbottenfärger </a:t>
            </a:r>
            <a:r>
              <a:rPr lang="sv-SE" sz="2900" dirty="0"/>
              <a:t>för bekämpning av </a:t>
            </a:r>
            <a:r>
              <a:rPr lang="sv-SE" sz="2900" dirty="0" smtClean="0"/>
              <a:t>påväxt.</a:t>
            </a:r>
            <a:br>
              <a:rPr lang="sv-SE" sz="2900" dirty="0" smtClean="0"/>
            </a:br>
            <a:endParaRPr lang="sv-SE" sz="2900" dirty="0" smtClean="0"/>
          </a:p>
          <a:p>
            <a:r>
              <a:rPr lang="sv-SE" sz="2900" dirty="0" smtClean="0"/>
              <a:t>TBT </a:t>
            </a:r>
            <a:r>
              <a:rPr lang="sv-SE" sz="2900" dirty="0"/>
              <a:t>förekommer i Östersjön men speciellt mycket i de Finska sjöarna. </a:t>
            </a:r>
            <a:r>
              <a:rPr lang="sv-SE" sz="2900" dirty="0" smtClean="0"/>
              <a:t>TBT </a:t>
            </a:r>
            <a:r>
              <a:rPr lang="sv-SE" sz="2900" dirty="0"/>
              <a:t>är ett helt syntetiskt ämne. Produkten är färglös</a:t>
            </a:r>
            <a:r>
              <a:rPr lang="sv-SE" sz="2900" dirty="0" smtClean="0"/>
              <a:t>.</a:t>
            </a:r>
            <a:br>
              <a:rPr lang="sv-SE" sz="2900" dirty="0" smtClean="0"/>
            </a:br>
            <a:endParaRPr lang="sv-SE" sz="2900" dirty="0" smtClean="0"/>
          </a:p>
          <a:p>
            <a:r>
              <a:rPr lang="sv-SE" sz="2900" dirty="0" smtClean="0"/>
              <a:t>Giftverkan </a:t>
            </a:r>
            <a:r>
              <a:rPr lang="sv-SE" sz="2900" dirty="0"/>
              <a:t>består i störningar </a:t>
            </a:r>
            <a:r>
              <a:rPr lang="sv-SE" sz="2900" dirty="0" smtClean="0"/>
              <a:t>även på </a:t>
            </a:r>
            <a:r>
              <a:rPr lang="sv-SE" sz="2900" dirty="0"/>
              <a:t>kroppens immunförsvar och hormonsystem. </a:t>
            </a:r>
            <a:endParaRPr lang="sv-SE" sz="2900" dirty="0" smtClean="0"/>
          </a:p>
          <a:p>
            <a:endParaRPr lang="sv-SE" sz="2900" dirty="0"/>
          </a:p>
          <a:p>
            <a:r>
              <a:rPr lang="sv-SE" sz="2900" dirty="0"/>
              <a:t>TBT är långlivat i </a:t>
            </a:r>
            <a:r>
              <a:rPr lang="sv-SE" sz="2900" dirty="0" smtClean="0"/>
              <a:t>naturen bryts långsam </a:t>
            </a:r>
            <a:r>
              <a:rPr lang="sv-SE" sz="2900" dirty="0"/>
              <a:t>ned i flera steg. </a:t>
            </a:r>
            <a:endParaRPr lang="sv-SE" sz="2900" dirty="0" smtClean="0"/>
          </a:p>
          <a:p>
            <a:pPr marL="0" indent="0">
              <a:buNone/>
            </a:pPr>
            <a:r>
              <a:rPr lang="sv-SE" sz="2900" dirty="0" smtClean="0"/>
              <a:t> </a:t>
            </a:r>
            <a:endParaRPr lang="sv-SE" sz="2900" dirty="0"/>
          </a:p>
          <a:p>
            <a:r>
              <a:rPr lang="sv-SE" sz="2900" dirty="0"/>
              <a:t>I syrefattig miljö, till exempel i Östersjöns döda bottnar, är TBT nästan stabilt. Halveringstider på flera år till decennier har angetts i litteraturen. Vid muddring kan TBT komma att frisläppas och därigenom påverka miljön. Trots att användningsförbud som skeppsbottenfärg infördes </a:t>
            </a:r>
            <a:r>
              <a:rPr lang="sv-SE" sz="2900" dirty="0" smtClean="0"/>
              <a:t>2003</a:t>
            </a:r>
            <a:r>
              <a:rPr lang="sv-SE" sz="2900" baseline="30000" dirty="0"/>
              <a:t> </a:t>
            </a:r>
            <a:r>
              <a:rPr lang="sv-SE" sz="2900" dirty="0" smtClean="0"/>
              <a:t>kommer </a:t>
            </a:r>
            <a:r>
              <a:rPr lang="sv-SE" sz="2900" dirty="0"/>
              <a:t>TBT-relaterade skador att fortsätta under många år framöver. </a:t>
            </a:r>
            <a:endParaRPr lang="sv-SE" sz="2900" dirty="0" smtClean="0"/>
          </a:p>
          <a:p>
            <a:endParaRPr lang="sv-SE" sz="2900" dirty="0"/>
          </a:p>
          <a:p>
            <a:r>
              <a:rPr lang="sv-SE" sz="2900" dirty="0"/>
              <a:t>En så kallad "tickande bomb", som innebär att ett förbud av ett ämne inte omedelbart leder till resultat</a:t>
            </a:r>
            <a:r>
              <a:rPr lang="sv-SE" sz="2900" dirty="0" smtClean="0"/>
              <a:t>.</a:t>
            </a:r>
          </a:p>
          <a:p>
            <a:endParaRPr lang="sv-SE" sz="1500" dirty="0"/>
          </a:p>
          <a:p>
            <a:pPr marL="0" indent="0">
              <a:buNone/>
            </a:pPr>
            <a:r>
              <a:rPr lang="sv-SE" b="1" u="sng" dirty="0" smtClean="0"/>
              <a:t/>
            </a:r>
            <a:br>
              <a:rPr lang="sv-SE" b="1" u="sng" dirty="0" smtClean="0"/>
            </a:br>
            <a:endParaRPr lang="sv-SE" b="1" u="sng"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075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35166" y="1226351"/>
            <a:ext cx="10515600" cy="4351338"/>
          </a:xfrm>
        </p:spPr>
        <p:txBody>
          <a:bodyPr>
            <a:normAutofit fontScale="77500" lnSpcReduction="20000"/>
          </a:bodyPr>
          <a:lstStyle/>
          <a:p>
            <a:pPr marL="0" indent="0">
              <a:buNone/>
            </a:pPr>
            <a:r>
              <a:rPr lang="sv-SE" sz="5400" b="1" dirty="0"/>
              <a:t>Dokumentation av medlemmarnas godkännande av KBS </a:t>
            </a:r>
            <a:r>
              <a:rPr lang="sv-SE" sz="5400" b="1" dirty="0" smtClean="0"/>
              <a:t>miljöregler</a:t>
            </a:r>
          </a:p>
          <a:p>
            <a:pPr marL="0" indent="0">
              <a:buNone/>
            </a:pPr>
            <a:endParaRPr lang="sv-SE" sz="5400" b="1" dirty="0" smtClean="0"/>
          </a:p>
          <a:p>
            <a:pPr marL="0" indent="0">
              <a:buNone/>
            </a:pPr>
            <a:r>
              <a:rPr lang="sv-SE" sz="3200" dirty="0"/>
              <a:t>Efter deltagande vid miljöföredrag upphör befintligt båtplatsavtal att gälla och ersätts med ett nytt, där KBS intygar att medlemmen tilldelats nödvändig kunskap inom området samt medlemmen intygar att denne förstått och kommer att efterleva KBS stadgar och regler. </a:t>
            </a:r>
            <a:endParaRPr lang="sv-SE" sz="3200" dirty="0" smtClean="0"/>
          </a:p>
          <a:p>
            <a:pPr marL="0" indent="0">
              <a:buNone/>
            </a:pPr>
            <a:endParaRPr lang="sv-SE" sz="3200" dirty="0"/>
          </a:p>
          <a:p>
            <a:pPr marL="0" indent="0">
              <a:buNone/>
            </a:pPr>
            <a:r>
              <a:rPr lang="sv-SE" sz="3200" dirty="0" smtClean="0"/>
              <a:t>Nya </a:t>
            </a:r>
            <a:r>
              <a:rPr lang="sv-SE" sz="3200" dirty="0"/>
              <a:t>aktiva medlemmar skriver under det uppdaterade båtplatsavtalet innehållande KBS miljöregler innan brygg- eller uppläggningsplats tilldelas.</a:t>
            </a:r>
          </a:p>
          <a:p>
            <a:pPr marL="0" indent="0">
              <a:buNone/>
            </a:pPr>
            <a:endParaRPr lang="sv-SE" sz="1200" dirty="0"/>
          </a:p>
          <a:p>
            <a:pPr marL="0" indent="0">
              <a:buNone/>
            </a:pPr>
            <a:endParaRPr lang="sv-SE" sz="16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373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Vad säger </a:t>
            </a:r>
            <a:r>
              <a:rPr lang="sv-SE" b="1" dirty="0" err="1" smtClean="0"/>
              <a:t>KBS´s</a:t>
            </a:r>
            <a:r>
              <a:rPr lang="sv-SE" b="1" dirty="0" smtClean="0"/>
              <a:t> egna regler?</a:t>
            </a:r>
            <a:endParaRPr lang="sv-SE" b="1" dirty="0"/>
          </a:p>
        </p:txBody>
      </p:sp>
      <p:sp>
        <p:nvSpPr>
          <p:cNvPr id="3" name="Platshållare för innehåll 2"/>
          <p:cNvSpPr>
            <a:spLocks noGrp="1"/>
          </p:cNvSpPr>
          <p:nvPr>
            <p:ph idx="1"/>
          </p:nvPr>
        </p:nvSpPr>
        <p:spPr>
          <a:xfrm>
            <a:off x="838200" y="1600407"/>
            <a:ext cx="8229600" cy="4929411"/>
          </a:xfrm>
        </p:spPr>
        <p:txBody>
          <a:bodyPr/>
          <a:lstStyle/>
          <a:p>
            <a:endParaRPr lang="sv-SE" dirty="0" smtClean="0"/>
          </a:p>
          <a:p>
            <a:r>
              <a:rPr lang="sv-SE" dirty="0" smtClean="0"/>
              <a:t>Stadgar. Vad är medlemmars miljöansvar?</a:t>
            </a:r>
          </a:p>
          <a:p>
            <a:r>
              <a:rPr lang="sv-SE" dirty="0" smtClean="0"/>
              <a:t>Ordningsregler. Vad är inte tillåtet inom KBS?</a:t>
            </a:r>
          </a:p>
          <a:p>
            <a:r>
              <a:rPr lang="sv-SE" dirty="0" smtClean="0"/>
              <a:t>Miljöansvarig. Finnas – men det är varje enskild medlem som ska göra jobbet</a:t>
            </a:r>
          </a:p>
          <a:p>
            <a:r>
              <a:rPr lang="sv-SE" dirty="0" smtClean="0"/>
              <a:t>Informera, utbilda, och följ upp</a:t>
            </a:r>
          </a:p>
          <a:p>
            <a:r>
              <a:rPr lang="sv-SE" dirty="0" smtClean="0"/>
              <a:t>Kontroll </a:t>
            </a:r>
            <a:r>
              <a:rPr lang="sv-SE" dirty="0"/>
              <a:t>är </a:t>
            </a:r>
            <a:r>
              <a:rPr lang="sv-SE" dirty="0" smtClean="0"/>
              <a:t>viktigt!</a:t>
            </a:r>
          </a:p>
          <a:p>
            <a:r>
              <a:rPr lang="sv-SE" dirty="0" smtClean="0"/>
              <a:t>Följs reglerna inom KBS?</a:t>
            </a:r>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553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08656" y="300730"/>
            <a:ext cx="10515600" cy="1325563"/>
          </a:xfrm>
        </p:spPr>
        <p:txBody>
          <a:bodyPr/>
          <a:lstStyle/>
          <a:p>
            <a:r>
              <a:rPr lang="sv-SE" b="1" dirty="0" smtClean="0"/>
              <a:t>Sanering av TBT- och </a:t>
            </a:r>
            <a:r>
              <a:rPr lang="sv-SE" b="1" dirty="0" err="1" smtClean="0"/>
              <a:t>Biocidmålde</a:t>
            </a:r>
            <a:r>
              <a:rPr lang="sv-SE" b="1" dirty="0" smtClean="0"/>
              <a:t> båtar</a:t>
            </a:r>
            <a:endParaRPr lang="sv-SE" b="1" dirty="0"/>
          </a:p>
        </p:txBody>
      </p:sp>
      <p:sp>
        <p:nvSpPr>
          <p:cNvPr id="3" name="Platshållare för innehåll 2"/>
          <p:cNvSpPr>
            <a:spLocks noGrp="1"/>
          </p:cNvSpPr>
          <p:nvPr>
            <p:ph idx="1"/>
          </p:nvPr>
        </p:nvSpPr>
        <p:spPr/>
        <p:txBody>
          <a:bodyPr>
            <a:normAutofit fontScale="92500" lnSpcReduction="20000"/>
          </a:bodyPr>
          <a:lstStyle/>
          <a:p>
            <a:r>
              <a:rPr lang="sv-SE" dirty="0" smtClean="0"/>
              <a:t>Gå ihop och ta in offert från seriöst blästerföretag</a:t>
            </a:r>
          </a:p>
          <a:p>
            <a:r>
              <a:rPr lang="sv-SE" dirty="0" smtClean="0"/>
              <a:t>Mekanisk borttagning, så som slipning, skrapning är att föredra.</a:t>
            </a:r>
          </a:p>
          <a:p>
            <a:r>
              <a:rPr lang="sv-SE" dirty="0" smtClean="0"/>
              <a:t>Blästra gärna på hösten och </a:t>
            </a:r>
            <a:r>
              <a:rPr lang="sv-SE" dirty="0" err="1" smtClean="0"/>
              <a:t>epoxymåla</a:t>
            </a:r>
            <a:r>
              <a:rPr lang="sv-SE" dirty="0" smtClean="0"/>
              <a:t> på våren</a:t>
            </a:r>
          </a:p>
          <a:p>
            <a:r>
              <a:rPr lang="sv-SE" dirty="0" smtClean="0"/>
              <a:t>Använd rätt skyddsutrustning, se KBS </a:t>
            </a:r>
            <a:r>
              <a:rPr lang="sv-SE" dirty="0"/>
              <a:t>Rutiner vid båtunderhållsarbeten</a:t>
            </a:r>
          </a:p>
          <a:p>
            <a:r>
              <a:rPr lang="sv-SE" dirty="0" smtClean="0"/>
              <a:t>Avfall från blästring är farligt avfall och enskild medlem ansvarar för ta om hand det på ett säkert sätt och kommer </a:t>
            </a:r>
            <a:r>
              <a:rPr lang="sv-SE" dirty="0"/>
              <a:t>till </a:t>
            </a:r>
            <a:r>
              <a:rPr lang="sv-SE" dirty="0" smtClean="0"/>
              <a:t>kommunens Återvinnings Central</a:t>
            </a:r>
          </a:p>
          <a:p>
            <a:endParaRPr lang="sv-SE" dirty="0"/>
          </a:p>
          <a:p>
            <a:pPr marL="0" indent="0">
              <a:buNone/>
            </a:pPr>
            <a:r>
              <a:rPr lang="sv-SE" dirty="0" smtClean="0"/>
              <a:t>- KBS är behjälplig med råd och rön vid saneringsarbeten. Men kom ihåg att det är varje enskild medlems ansvar att följa lagar och regler, samt KBS ordningsregler. Innan blästringsarbeten påbörjas skall KBS styrelse godkänna val av utrustning och/eller firma.</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4846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Regler vid sanering av bottenfärg</a:t>
            </a:r>
            <a:endParaRPr lang="sv-SE" dirty="0"/>
          </a:p>
        </p:txBody>
      </p:sp>
      <p:sp>
        <p:nvSpPr>
          <p:cNvPr id="3" name="Platshållare för innehåll 2"/>
          <p:cNvSpPr>
            <a:spLocks noGrp="1"/>
          </p:cNvSpPr>
          <p:nvPr>
            <p:ph idx="1"/>
          </p:nvPr>
        </p:nvSpPr>
        <p:spPr/>
        <p:txBody>
          <a:bodyPr/>
          <a:lstStyle/>
          <a:p>
            <a:endParaRPr lang="sv-SE" dirty="0" smtClean="0"/>
          </a:p>
          <a:p>
            <a:r>
              <a:rPr lang="sv-SE" dirty="0" smtClean="0"/>
              <a:t>Använd heltäckande presenning under båten vid avlägsnande av bottenfärgen</a:t>
            </a:r>
          </a:p>
          <a:p>
            <a:r>
              <a:rPr lang="sv-SE" dirty="0" smtClean="0"/>
              <a:t>Vid slipning eller blästring täta presenningen upp mot skrovet så inget </a:t>
            </a:r>
            <a:r>
              <a:rPr lang="sv-SE" dirty="0" err="1" smtClean="0"/>
              <a:t>färgspill</a:t>
            </a:r>
            <a:r>
              <a:rPr lang="sv-SE" dirty="0" smtClean="0"/>
              <a:t> sprids</a:t>
            </a:r>
          </a:p>
          <a:p>
            <a:r>
              <a:rPr lang="sv-SE" dirty="0" smtClean="0"/>
              <a:t>Samla ihop </a:t>
            </a:r>
            <a:r>
              <a:rPr lang="sv-SE" dirty="0" err="1" smtClean="0"/>
              <a:t>färgspillet</a:t>
            </a:r>
            <a:r>
              <a:rPr lang="sv-SE" dirty="0" smtClean="0"/>
              <a:t>, lägg det i avsett kärl och lämna till kommunens miljöåtervinningsstationen som miljöfarligt avfall</a:t>
            </a:r>
          </a:p>
          <a:p>
            <a:r>
              <a:rPr lang="sv-SE" dirty="0" smtClean="0"/>
              <a:t>Använd heltäckande klädsel, handskar, skyddsglasögon, andningsmask och hörselskydd i den mån arbetsmetoden kräver det</a:t>
            </a:r>
            <a:endParaRPr lang="sv-SE" dirty="0"/>
          </a:p>
        </p:txBody>
      </p:sp>
    </p:spTree>
    <p:extLst>
      <p:ext uri="{BB962C8B-B14F-4D97-AF65-F5344CB8AC3E}">
        <p14:creationId xmlns:p14="http://schemas.microsoft.com/office/powerpoint/2010/main" val="1219308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Båten i Mälaren</a:t>
            </a:r>
            <a:endParaRPr lang="sv-SE" b="1" dirty="0"/>
          </a:p>
        </p:txBody>
      </p:sp>
      <p:sp>
        <p:nvSpPr>
          <p:cNvPr id="3" name="Platshållare för innehåll 2"/>
          <p:cNvSpPr>
            <a:spLocks noGrp="1"/>
          </p:cNvSpPr>
          <p:nvPr>
            <p:ph idx="1"/>
          </p:nvPr>
        </p:nvSpPr>
        <p:spPr/>
        <p:txBody>
          <a:bodyPr>
            <a:normAutofit/>
          </a:bodyPr>
          <a:lstStyle/>
          <a:p>
            <a:endParaRPr lang="sv-SE" dirty="0" smtClean="0"/>
          </a:p>
          <a:p>
            <a:r>
              <a:rPr lang="sv-SE" dirty="0" smtClean="0"/>
              <a:t>I sötvatten behövs ingen båtbottenfärg</a:t>
            </a:r>
          </a:p>
          <a:p>
            <a:r>
              <a:rPr lang="sv-SE" dirty="0" smtClean="0"/>
              <a:t>Växer minimalt. Lätt att tvätta av på hösten.</a:t>
            </a:r>
          </a:p>
          <a:p>
            <a:r>
              <a:rPr lang="sv-SE" dirty="0" smtClean="0"/>
              <a:t>Några veckor i skärgården påverkar inte påväxten.</a:t>
            </a:r>
          </a:p>
          <a:p>
            <a:r>
              <a:rPr lang="sv-SE" dirty="0" smtClean="0"/>
              <a:t>Du slipper jobbet och kostnaden med att måla</a:t>
            </a:r>
          </a:p>
          <a:p>
            <a:r>
              <a:rPr lang="sv-SE" dirty="0"/>
              <a:t>Alla </a:t>
            </a:r>
            <a:r>
              <a:rPr lang="sv-SE" dirty="0" smtClean="0"/>
              <a:t>giftfärger/ biocidfärger </a:t>
            </a:r>
            <a:r>
              <a:rPr lang="sv-SE" dirty="0"/>
              <a:t>som </a:t>
            </a:r>
            <a:r>
              <a:rPr lang="sv-SE" dirty="0" smtClean="0"/>
              <a:t>godkänts </a:t>
            </a:r>
            <a:r>
              <a:rPr lang="sv-SE" dirty="0"/>
              <a:t>av </a:t>
            </a:r>
            <a:r>
              <a:rPr lang="sv-SE" dirty="0" smtClean="0"/>
              <a:t>Kemikalieinspektionen </a:t>
            </a:r>
            <a:r>
              <a:rPr lang="sv-SE" dirty="0"/>
              <a:t>är förbjudna i Mälaren, </a:t>
            </a:r>
            <a:r>
              <a:rPr lang="sv-SE" dirty="0" smtClean="0"/>
              <a:t>insjöar </a:t>
            </a:r>
            <a:r>
              <a:rPr lang="sv-SE" dirty="0"/>
              <a:t>och </a:t>
            </a:r>
            <a:r>
              <a:rPr lang="sv-SE" dirty="0" smtClean="0"/>
              <a:t>längs Norrlandskusten.</a:t>
            </a:r>
          </a:p>
          <a:p>
            <a:r>
              <a:rPr lang="sv-SE" b="1" i="1" dirty="0" smtClean="0"/>
              <a:t>Viktigt att poängtera att en båt med flera förtöjningsplatser alltid räknas som </a:t>
            </a:r>
            <a:r>
              <a:rPr lang="sv-SE" b="1" i="1" dirty="0" err="1" smtClean="0"/>
              <a:t>Mälarbåt</a:t>
            </a:r>
            <a:r>
              <a:rPr lang="sv-SE" b="1" i="1" dirty="0" smtClean="0"/>
              <a:t> (om båtägaren innehar en plats i Mälaren)</a:t>
            </a:r>
            <a:endParaRPr lang="sv-SE" b="1" i="1" dirty="0"/>
          </a:p>
          <a:p>
            <a:pPr marL="0" indent="0">
              <a:buNone/>
            </a:pPr>
            <a:endParaRPr lang="sv-SE" dirty="0" smtClean="0"/>
          </a:p>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225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Glaciärerna smälter</a:t>
            </a:r>
            <a:endParaRPr lang="sv-SE" b="1" dirty="0"/>
          </a:p>
        </p:txBody>
      </p:sp>
      <p:pic>
        <p:nvPicPr>
          <p:cNvPr id="4" name="Picture 4" descr="Svalbard DMC-FX9-2 13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182709" y="1521798"/>
            <a:ext cx="10058400" cy="5003442"/>
          </a:xfrm>
        </p:spPr>
      </p:pic>
      <p:sp>
        <p:nvSpPr>
          <p:cNvPr id="3" name="Platshållare för sidfot 2"/>
          <p:cNvSpPr>
            <a:spLocks noGrp="1"/>
          </p:cNvSpPr>
          <p:nvPr>
            <p:ph type="ftr" sz="quarter" idx="11"/>
          </p:nvPr>
        </p:nvSpPr>
        <p:spPr>
          <a:xfrm>
            <a:off x="9311424" y="5830574"/>
            <a:ext cx="1725769" cy="890901"/>
          </a:xfrm>
        </p:spPr>
        <p:txBody>
          <a:bodyPr/>
          <a:lstStyle/>
          <a:p>
            <a:pPr algn="r"/>
            <a:r>
              <a:rPr lang="sv-SE" dirty="0" smtClean="0">
                <a:solidFill>
                  <a:schemeClr val="bg1"/>
                </a:solidFill>
              </a:rPr>
              <a:t>Foto: Ingvar </a:t>
            </a:r>
            <a:r>
              <a:rPr lang="sv-SE" dirty="0" err="1" smtClean="0">
                <a:solidFill>
                  <a:schemeClr val="bg1"/>
                </a:solidFill>
              </a:rPr>
              <a:t>Sätterström</a:t>
            </a:r>
            <a:endParaRPr lang="sv-SE" dirty="0">
              <a:solidFill>
                <a:schemeClr val="bg1"/>
              </a:solidFill>
            </a:endParaRPr>
          </a:p>
        </p:txBody>
      </p:sp>
    </p:spTree>
    <p:extLst>
      <p:ext uri="{BB962C8B-B14F-4D97-AF65-F5344CB8AC3E}">
        <p14:creationId xmlns:p14="http://schemas.microsoft.com/office/powerpoint/2010/main" val="2593635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1"/>
            <a:ext cx="10515600" cy="1287886"/>
          </a:xfrm>
        </p:spPr>
        <p:txBody>
          <a:bodyPr/>
          <a:lstStyle/>
          <a:p>
            <a:pPr algn="ctr"/>
            <a:r>
              <a:rPr lang="sv-SE" b="1" dirty="0" err="1" smtClean="0"/>
              <a:t>KBS´s</a:t>
            </a:r>
            <a:r>
              <a:rPr lang="sv-SE" b="1" dirty="0" smtClean="0"/>
              <a:t> egna dokument</a:t>
            </a:r>
            <a:br>
              <a:rPr lang="sv-SE" b="1" dirty="0" smtClean="0"/>
            </a:br>
            <a:r>
              <a:rPr lang="sv-SE" sz="2400" b="1" dirty="0" smtClean="0"/>
              <a:t>(Finns tillgängliga på KBS hemsida)</a:t>
            </a:r>
            <a:endParaRPr lang="sv-SE" b="1" dirty="0"/>
          </a:p>
        </p:txBody>
      </p:sp>
      <p:sp>
        <p:nvSpPr>
          <p:cNvPr id="3" name="Platshållare för innehåll 2"/>
          <p:cNvSpPr>
            <a:spLocks noGrp="1"/>
          </p:cNvSpPr>
          <p:nvPr>
            <p:ph idx="1"/>
          </p:nvPr>
        </p:nvSpPr>
        <p:spPr>
          <a:xfrm>
            <a:off x="838200" y="1519707"/>
            <a:ext cx="10515600" cy="4657256"/>
          </a:xfrm>
        </p:spPr>
        <p:txBody>
          <a:bodyPr>
            <a:normAutofit lnSpcReduction="10000"/>
          </a:bodyPr>
          <a:lstStyle/>
          <a:p>
            <a:r>
              <a:rPr lang="sv-SE" dirty="0" smtClean="0"/>
              <a:t>Miljöplan, övergripande arbetsrutiner för miljön</a:t>
            </a:r>
          </a:p>
          <a:p>
            <a:r>
              <a:rPr lang="sv-SE" dirty="0" smtClean="0"/>
              <a:t>Avfallshanteringsplan, riktlinjer för avfallshantering</a:t>
            </a:r>
          </a:p>
          <a:p>
            <a:r>
              <a:rPr lang="sv-SE" dirty="0" smtClean="0"/>
              <a:t>Brandskyddsplan, beskrivning av brandskyddsutrustning och arbetsmetoder för brandsäkerhet</a:t>
            </a:r>
          </a:p>
          <a:p>
            <a:r>
              <a:rPr lang="sv-SE" dirty="0" smtClean="0"/>
              <a:t>Rutiner vid båtunderhållsarbeten, råd för skyddande av egen och andras hälsa samt omgivande miljön</a:t>
            </a:r>
          </a:p>
          <a:p>
            <a:r>
              <a:rPr lang="sv-SE" dirty="0" smtClean="0"/>
              <a:t>Utfasningsplan för båtbottenfärger, KBS plan för mötande av Kommunens krav</a:t>
            </a:r>
          </a:p>
          <a:p>
            <a:endParaRPr lang="sv-SE" dirty="0"/>
          </a:p>
          <a:p>
            <a:r>
              <a:rPr lang="sv-SE" dirty="0" smtClean="0"/>
              <a:t>Båtplatsavtalet – en försäkran att följa KBS regler</a:t>
            </a:r>
          </a:p>
          <a:p>
            <a:endParaRPr lang="sv-SE"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481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255"/>
            <a:ext cx="9578280" cy="1143000"/>
          </a:xfrm>
        </p:spPr>
        <p:txBody>
          <a:bodyPr>
            <a:normAutofit fontScale="90000"/>
          </a:bodyPr>
          <a:lstStyle/>
          <a:p>
            <a:pPr algn="ctr"/>
            <a:r>
              <a:rPr lang="sv-SE" sz="4900" b="1" dirty="0" smtClean="0"/>
              <a:t>Sjöfartsverkets föreskrift SJÖFS 2001:13</a:t>
            </a:r>
            <a:r>
              <a:rPr lang="sv-SE" dirty="0" smtClean="0"/>
              <a:t/>
            </a:r>
            <a:br>
              <a:rPr lang="sv-SE" dirty="0" smtClean="0"/>
            </a:br>
            <a:endParaRPr lang="sv-SE" dirty="0"/>
          </a:p>
        </p:txBody>
      </p:sp>
      <p:sp>
        <p:nvSpPr>
          <p:cNvPr id="3" name="Platshållare för innehåll 2"/>
          <p:cNvSpPr>
            <a:spLocks noGrp="1"/>
          </p:cNvSpPr>
          <p:nvPr>
            <p:ph idx="1"/>
          </p:nvPr>
        </p:nvSpPr>
        <p:spPr/>
        <p:txBody>
          <a:bodyPr>
            <a:normAutofit/>
          </a:bodyPr>
          <a:lstStyle/>
          <a:p>
            <a:r>
              <a:rPr lang="sv-SE" dirty="0" smtClean="0"/>
              <a:t>Alla klubbar ska ha en avfallshanteringsplan</a:t>
            </a:r>
          </a:p>
          <a:p>
            <a:r>
              <a:rPr lang="sv-SE" dirty="0" smtClean="0"/>
              <a:t>Alla klubbar ska ha miljöombud</a:t>
            </a:r>
          </a:p>
          <a:p>
            <a:r>
              <a:rPr lang="sv-SE" dirty="0" smtClean="0"/>
              <a:t>Transportstyrelsen är tillsynsmyndighet. </a:t>
            </a:r>
          </a:p>
          <a:p>
            <a:r>
              <a:rPr lang="sv-SE" dirty="0" smtClean="0"/>
              <a:t>Planen ska uppdateras vart tre år</a:t>
            </a:r>
          </a:p>
          <a:p>
            <a:r>
              <a:rPr lang="sv-SE" dirty="0" smtClean="0"/>
              <a:t>Den ska anslås i klubben</a:t>
            </a:r>
          </a:p>
          <a:p>
            <a:r>
              <a:rPr lang="sv-SE" dirty="0" smtClean="0"/>
              <a:t>KBS har avfallshanteringsplan finns på hemsidan</a:t>
            </a:r>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17463"/>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1493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0" y="-1405152"/>
            <a:ext cx="12192000" cy="6854653"/>
          </a:xfrm>
          <a:prstGeom prst="rect">
            <a:avLst/>
          </a:prstGeom>
        </p:spPr>
      </p:pic>
      <p:sp>
        <p:nvSpPr>
          <p:cNvPr id="2" name="Rubrik 1"/>
          <p:cNvSpPr>
            <a:spLocks noGrp="1"/>
          </p:cNvSpPr>
          <p:nvPr>
            <p:ph type="title"/>
          </p:nvPr>
        </p:nvSpPr>
        <p:spPr/>
        <p:txBody>
          <a:bodyPr/>
          <a:lstStyle/>
          <a:p>
            <a:endParaRPr lang="sv-SE" dirty="0"/>
          </a:p>
        </p:txBody>
      </p:sp>
      <p:pic>
        <p:nvPicPr>
          <p:cNvPr id="4" name="Platshållare för innehåll 3"/>
          <p:cNvPicPr>
            <a:picLocks noGrp="1" noChangeAspect="1"/>
          </p:cNvPicPr>
          <p:nvPr>
            <p:ph idx="1"/>
          </p:nvPr>
        </p:nvPicPr>
        <p:blipFill>
          <a:blip r:embed="rId3"/>
          <a:stretch>
            <a:fillRect/>
          </a:stretch>
        </p:blipFill>
        <p:spPr>
          <a:xfrm>
            <a:off x="4067934" y="2353660"/>
            <a:ext cx="7739489" cy="4351338"/>
          </a:xfrm>
          <a:prstGeom prst="rect">
            <a:avLst/>
          </a:prstGeom>
        </p:spPr>
      </p:pic>
    </p:spTree>
    <p:extLst>
      <p:ext uri="{BB962C8B-B14F-4D97-AF65-F5344CB8AC3E}">
        <p14:creationId xmlns:p14="http://schemas.microsoft.com/office/powerpoint/2010/main" val="1823287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Mätning av båtbotten</a:t>
            </a:r>
            <a:endParaRPr lang="sv-SE" b="1" dirty="0"/>
          </a:p>
        </p:txBody>
      </p:sp>
      <p:sp>
        <p:nvSpPr>
          <p:cNvPr id="3" name="Platshållare för innehåll 2"/>
          <p:cNvSpPr>
            <a:spLocks noGrp="1"/>
          </p:cNvSpPr>
          <p:nvPr>
            <p:ph idx="1"/>
          </p:nvPr>
        </p:nvSpPr>
        <p:spPr/>
        <p:txBody>
          <a:bodyPr/>
          <a:lstStyle/>
          <a:p>
            <a:r>
              <a:rPr lang="sv-SE" dirty="0" err="1" smtClean="0"/>
              <a:t>XRF-pistol</a:t>
            </a:r>
            <a:endParaRPr lang="sv-SE" dirty="0" smtClean="0"/>
          </a:p>
          <a:p>
            <a:r>
              <a:rPr lang="sv-SE" dirty="0" smtClean="0"/>
              <a:t>Mäter olika</a:t>
            </a:r>
            <a:br>
              <a:rPr lang="sv-SE" dirty="0" smtClean="0"/>
            </a:br>
            <a:r>
              <a:rPr lang="sv-SE" dirty="0" smtClean="0"/>
              <a:t>metaller, </a:t>
            </a:r>
            <a:r>
              <a:rPr lang="sv-SE" dirty="0" err="1" smtClean="0"/>
              <a:t>bl</a:t>
            </a:r>
            <a:r>
              <a:rPr lang="sv-SE" dirty="0" smtClean="0"/>
              <a:t> a</a:t>
            </a:r>
            <a:br>
              <a:rPr lang="sv-SE" dirty="0" smtClean="0"/>
            </a:br>
            <a:r>
              <a:rPr lang="sv-SE" dirty="0" smtClean="0"/>
              <a:t>tennföreningar</a:t>
            </a:r>
            <a:br>
              <a:rPr lang="sv-SE" dirty="0" smtClean="0"/>
            </a:br>
            <a:r>
              <a:rPr lang="sv-SE" dirty="0" smtClean="0"/>
              <a:t>som TBT</a:t>
            </a:r>
            <a:endParaRPr lang="sv-SE" dirty="0"/>
          </a:p>
        </p:txBody>
      </p:sp>
      <p:pic>
        <p:nvPicPr>
          <p:cNvPr id="4" name="IMG_13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cstate="print"/>
          <a:srcRect t="14951" b="16636"/>
          <a:stretch/>
        </p:blipFill>
        <p:spPr>
          <a:xfrm>
            <a:off x="5375920" y="1412776"/>
            <a:ext cx="4608512" cy="4204250"/>
          </a:xfrm>
          <a:prstGeom prst="rect">
            <a:avLst/>
          </a:prstGeom>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175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76517" y="1412073"/>
            <a:ext cx="6884580" cy="5445927"/>
          </a:xfrm>
        </p:spPr>
        <p:txBody>
          <a:bodyPr>
            <a:noAutofit/>
          </a:bodyPr>
          <a:lstStyle/>
          <a:p>
            <a:r>
              <a:rPr lang="sv-SE" sz="1800" dirty="0"/>
              <a:t>Använd i första hand toalettservicen på land. </a:t>
            </a:r>
            <a:endParaRPr lang="sv-SE" sz="1800" dirty="0" smtClean="0"/>
          </a:p>
          <a:p>
            <a:r>
              <a:rPr lang="sv-SE" sz="1800" dirty="0" smtClean="0"/>
              <a:t>Töm </a:t>
            </a:r>
            <a:r>
              <a:rPr lang="sv-SE" sz="1800" dirty="0"/>
              <a:t>hålltanken </a:t>
            </a:r>
            <a:r>
              <a:rPr lang="sv-SE" sz="1800" dirty="0" smtClean="0"/>
              <a:t>eller den </a:t>
            </a:r>
            <a:r>
              <a:rPr lang="sv-SE" sz="1800" dirty="0"/>
              <a:t>portabla toaletten på mottagningsstationer.</a:t>
            </a:r>
          </a:p>
          <a:p>
            <a:r>
              <a:rPr lang="sv-SE" sz="1800" dirty="0"/>
              <a:t>Kör på miljöanpassad alkylatbensin om du har en tvåtaktsutombordare.</a:t>
            </a:r>
          </a:p>
          <a:p>
            <a:r>
              <a:rPr lang="sv-SE" sz="1800" dirty="0"/>
              <a:t>Var försiktig vid tankning för att undvika spill.</a:t>
            </a:r>
          </a:p>
          <a:p>
            <a:r>
              <a:rPr lang="sv-SE" sz="1800" dirty="0"/>
              <a:t>Pumpa inte ut oljehaltigt vatten i sjön. </a:t>
            </a:r>
            <a:endParaRPr lang="sv-SE" sz="1800" dirty="0" smtClean="0"/>
          </a:p>
          <a:p>
            <a:r>
              <a:rPr lang="sv-SE" sz="1800" dirty="0" smtClean="0"/>
              <a:t>Använd oljeabsorbentdukar eller </a:t>
            </a:r>
            <a:r>
              <a:rPr lang="sv-SE" sz="1800" dirty="0"/>
              <a:t>länsar i kölsvinet.</a:t>
            </a:r>
          </a:p>
          <a:p>
            <a:r>
              <a:rPr lang="sv-SE" sz="1800" dirty="0"/>
              <a:t>Använd miljöanpassade produkter när du sköter om din båt.</a:t>
            </a:r>
          </a:p>
          <a:p>
            <a:r>
              <a:rPr lang="sv-SE" sz="1800" dirty="0"/>
              <a:t>Måla endast med </a:t>
            </a:r>
            <a:r>
              <a:rPr lang="sv-SE" sz="1800" dirty="0" smtClean="0"/>
              <a:t>biocidfria båtbottenfärger.</a:t>
            </a:r>
          </a:p>
          <a:p>
            <a:r>
              <a:rPr lang="sv-SE" sz="1800" dirty="0" smtClean="0"/>
              <a:t>Använd i första hand någon form av båtbottentvätt. Automatisk eller</a:t>
            </a:r>
            <a:br>
              <a:rPr lang="sv-SE" sz="1800" dirty="0" smtClean="0"/>
            </a:br>
            <a:r>
              <a:rPr lang="sv-SE" sz="1800" dirty="0" smtClean="0"/>
              <a:t>manuell.</a:t>
            </a:r>
          </a:p>
          <a:p>
            <a:r>
              <a:rPr lang="sv-SE" sz="1800" dirty="0" smtClean="0"/>
              <a:t>Förvara och hantera miljöfarliga produkter på ett säkert sätt.</a:t>
            </a:r>
          </a:p>
          <a:p>
            <a:r>
              <a:rPr lang="sv-SE" sz="1800" dirty="0" smtClean="0"/>
              <a:t>Lämna </a:t>
            </a:r>
            <a:r>
              <a:rPr lang="sv-SE" sz="1800" dirty="0"/>
              <a:t>farligt avfall till en miljöstation.</a:t>
            </a:r>
          </a:p>
          <a:p>
            <a:r>
              <a:rPr lang="sv-SE" sz="1800" dirty="0"/>
              <a:t>Rapportera större oljeutsläpp till SOS Alarm genom att ringa 112.</a:t>
            </a:r>
          </a:p>
          <a:p>
            <a:pPr marL="0" indent="0" algn="ctr">
              <a:buNone/>
            </a:pP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r>
              <a:rPr lang="sv-SE" sz="1800" dirty="0" smtClean="0"/>
              <a:t/>
            </a:r>
            <a:br>
              <a:rPr lang="sv-SE" sz="1800" dirty="0" smtClean="0"/>
            </a:br>
            <a:endParaRPr lang="sv-SE" sz="1800" dirty="0"/>
          </a:p>
        </p:txBody>
      </p:sp>
      <p:pic>
        <p:nvPicPr>
          <p:cNvPr id="4" name="Bildobjekt 3"/>
          <p:cNvPicPr>
            <a:picLocks noChangeAspect="1"/>
          </p:cNvPicPr>
          <p:nvPr/>
        </p:nvPicPr>
        <p:blipFill>
          <a:blip r:embed="rId2"/>
          <a:stretch>
            <a:fillRect/>
          </a:stretch>
        </p:blipFill>
        <p:spPr>
          <a:xfrm>
            <a:off x="7361097" y="812371"/>
            <a:ext cx="4138925" cy="5871784"/>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84"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294503" y="903673"/>
            <a:ext cx="5594288" cy="461665"/>
          </a:xfrm>
          <a:prstGeom prst="rect">
            <a:avLst/>
          </a:prstGeom>
          <a:noFill/>
        </p:spPr>
        <p:txBody>
          <a:bodyPr wrap="none" rtlCol="0">
            <a:spAutoFit/>
          </a:bodyPr>
          <a:lstStyle/>
          <a:p>
            <a:r>
              <a:rPr lang="sv-SE" sz="2400" b="1" dirty="0" smtClean="0"/>
              <a:t>Tips för båtägare från vår vattenproducent</a:t>
            </a:r>
            <a:endParaRPr lang="sv-SE" sz="2400" b="1" dirty="0"/>
          </a:p>
        </p:txBody>
      </p:sp>
    </p:spTree>
    <p:extLst>
      <p:ext uri="{BB962C8B-B14F-4D97-AF65-F5344CB8AC3E}">
        <p14:creationId xmlns:p14="http://schemas.microsoft.com/office/powerpoint/2010/main" val="14060970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Båt i saltsjön</a:t>
            </a:r>
            <a:endParaRPr lang="sv-SE" b="1" dirty="0"/>
          </a:p>
        </p:txBody>
      </p:sp>
      <p:pic>
        <p:nvPicPr>
          <p:cNvPr id="5122" name="Picture 2" descr="I:\Bilder i urval verkshatsber smbf 2015\DSC_0104.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0166" b="4969"/>
          <a:stretch/>
        </p:blipFill>
        <p:spPr bwMode="auto">
          <a:xfrm>
            <a:off x="2096504" y="1818563"/>
            <a:ext cx="7605038" cy="4320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407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Båt i saltsjön</a:t>
            </a:r>
            <a:endParaRPr lang="sv-SE" b="1" dirty="0"/>
          </a:p>
        </p:txBody>
      </p:sp>
      <p:sp>
        <p:nvSpPr>
          <p:cNvPr id="3" name="Platshållare för innehåll 2"/>
          <p:cNvSpPr>
            <a:spLocks noGrp="1"/>
          </p:cNvSpPr>
          <p:nvPr>
            <p:ph idx="1"/>
          </p:nvPr>
        </p:nvSpPr>
        <p:spPr>
          <a:xfrm>
            <a:off x="838200" y="1485077"/>
            <a:ext cx="8229600" cy="4929411"/>
          </a:xfrm>
        </p:spPr>
        <p:txBody>
          <a:bodyPr>
            <a:normAutofit/>
          </a:bodyPr>
          <a:lstStyle/>
          <a:p>
            <a:r>
              <a:rPr lang="sv-SE" dirty="0" smtClean="0"/>
              <a:t>Flera kommuner vill undvika/ bli av med alla biocidfärger, även ”ostkustfärger”</a:t>
            </a:r>
          </a:p>
          <a:p>
            <a:r>
              <a:rPr lang="sv-SE" dirty="0" smtClean="0"/>
              <a:t>Havstulpanvarning.  Skicka SMS "havstulpan start" till nummer </a:t>
            </a:r>
            <a:r>
              <a:rPr lang="sv-SE" dirty="0" smtClean="0">
                <a:hlinkClick r:id="rId2"/>
              </a:rPr>
              <a:t>71120</a:t>
            </a:r>
            <a:endParaRPr lang="sv-SE" dirty="0" smtClean="0"/>
          </a:p>
          <a:p>
            <a:r>
              <a:rPr lang="sv-SE" dirty="0" smtClean="0"/>
              <a:t>Borsttvätt i maskin (2-3 ggr)</a:t>
            </a:r>
          </a:p>
          <a:p>
            <a:r>
              <a:rPr lang="sv-SE" dirty="0" smtClean="0"/>
              <a:t>Bada med rotborste (2-3 ggr)</a:t>
            </a:r>
          </a:p>
          <a:p>
            <a:r>
              <a:rPr lang="sv-SE" dirty="0" err="1" smtClean="0"/>
              <a:t>Scrubbis</a:t>
            </a:r>
            <a:r>
              <a:rPr lang="sv-SE" dirty="0" smtClean="0"/>
              <a:t> från bryggan (2-3 ggr)</a:t>
            </a:r>
          </a:p>
          <a:p>
            <a:r>
              <a:rPr lang="sv-SE" dirty="0" smtClean="0"/>
              <a:t>Gå in i sötvatten några timmar</a:t>
            </a:r>
          </a:p>
          <a:p>
            <a:r>
              <a:rPr lang="sv-SE" dirty="0" smtClean="0"/>
              <a:t>Lyft upp båten/ trailer</a:t>
            </a:r>
          </a:p>
          <a:p>
            <a:r>
              <a:rPr lang="sv-SE" dirty="0" smtClean="0"/>
              <a:t>Skrovduk mellan bommarna</a:t>
            </a:r>
            <a:endParaRPr lang="sv-SE"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804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757" r="20512" b="39850"/>
          <a:stretch/>
        </p:blipFill>
        <p:spPr>
          <a:xfrm>
            <a:off x="1981200" y="274639"/>
            <a:ext cx="8136904" cy="5500829"/>
          </a:xfr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9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064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a:t>T</a:t>
            </a:r>
            <a:r>
              <a:rPr lang="sv-SE" b="1" dirty="0" smtClean="0"/>
              <a:t>oalettavfall</a:t>
            </a:r>
            <a:endParaRPr lang="sv-SE" b="1" dirty="0"/>
          </a:p>
        </p:txBody>
      </p:sp>
      <p:sp>
        <p:nvSpPr>
          <p:cNvPr id="3" name="Platshållare för innehåll 2"/>
          <p:cNvSpPr>
            <a:spLocks noGrp="1"/>
          </p:cNvSpPr>
          <p:nvPr>
            <p:ph idx="1"/>
          </p:nvPr>
        </p:nvSpPr>
        <p:spPr>
          <a:xfrm>
            <a:off x="838200" y="1499420"/>
            <a:ext cx="8229600" cy="4857403"/>
          </a:xfrm>
        </p:spPr>
        <p:txBody>
          <a:bodyPr>
            <a:normAutofit/>
          </a:bodyPr>
          <a:lstStyle/>
          <a:p>
            <a:endParaRPr lang="sv-SE" dirty="0" smtClean="0"/>
          </a:p>
          <a:p>
            <a:endParaRPr lang="sv-SE" dirty="0"/>
          </a:p>
          <a:p>
            <a:r>
              <a:rPr lang="sv-SE" dirty="0" smtClean="0"/>
              <a:t>De flesta går helst på toa i land</a:t>
            </a:r>
          </a:p>
          <a:p>
            <a:r>
              <a:rPr lang="sv-SE" dirty="0" smtClean="0"/>
              <a:t>Får inte tömmas i sjön (Potta är dock tillåtet)</a:t>
            </a:r>
          </a:p>
          <a:p>
            <a:r>
              <a:rPr lang="sv-SE" dirty="0" smtClean="0"/>
              <a:t>Var finns närmaste tömningsstation för båtar med toatank?</a:t>
            </a:r>
          </a:p>
          <a:p>
            <a:r>
              <a:rPr lang="sv-SE" dirty="0" smtClean="0"/>
              <a:t>Var kan portabla toaletter ”porta-</a:t>
            </a:r>
            <a:r>
              <a:rPr lang="sv-SE" dirty="0" err="1" smtClean="0"/>
              <a:t>potti</a:t>
            </a:r>
            <a:r>
              <a:rPr lang="sv-SE" dirty="0" smtClean="0"/>
              <a:t>” tömmas?</a:t>
            </a:r>
          </a:p>
          <a:p>
            <a:r>
              <a:rPr lang="sv-SE" dirty="0" smtClean="0"/>
              <a:t>Finns det problem/ behov som klubben måste hantera?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826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Många miljöpåverkande ämnen</a:t>
            </a:r>
            <a:endParaRPr lang="sv-SE" b="1" dirty="0"/>
          </a:p>
        </p:txBody>
      </p:sp>
      <p:sp>
        <p:nvSpPr>
          <p:cNvPr id="6" name="Platshållare för innehåll 5"/>
          <p:cNvSpPr>
            <a:spLocks noGrp="1"/>
          </p:cNvSpPr>
          <p:nvPr>
            <p:ph idx="1"/>
          </p:nvPr>
        </p:nvSpPr>
        <p:spPr/>
        <p:txBody>
          <a:bodyPr>
            <a:normAutofit/>
          </a:bodyPr>
          <a:lstStyle/>
          <a:p>
            <a:endParaRPr lang="sv-SE" dirty="0" smtClean="0"/>
          </a:p>
          <a:p>
            <a:r>
              <a:rPr lang="sv-SE" dirty="0" smtClean="0"/>
              <a:t>Bensin o diesel</a:t>
            </a:r>
          </a:p>
          <a:p>
            <a:r>
              <a:rPr lang="sv-SE" dirty="0" smtClean="0"/>
              <a:t>Biocider – giftig båtbottenfärg</a:t>
            </a:r>
          </a:p>
          <a:p>
            <a:r>
              <a:rPr lang="sv-SE" dirty="0" smtClean="0"/>
              <a:t>Lösningsmedel, aceton, lacknafta </a:t>
            </a:r>
            <a:r>
              <a:rPr lang="sv-SE" dirty="0" err="1" smtClean="0"/>
              <a:t>etc</a:t>
            </a:r>
            <a:r>
              <a:rPr lang="sv-SE" dirty="0" smtClean="0"/>
              <a:t> </a:t>
            </a:r>
          </a:p>
          <a:p>
            <a:r>
              <a:rPr lang="sv-SE" dirty="0" smtClean="0"/>
              <a:t>Nanopartiklar - putsmedel</a:t>
            </a:r>
          </a:p>
          <a:p>
            <a:r>
              <a:rPr lang="sv-SE" dirty="0" smtClean="0"/>
              <a:t>Frostskydd/ glykol</a:t>
            </a:r>
          </a:p>
          <a:p>
            <a:r>
              <a:rPr lang="sv-SE" dirty="0" smtClean="0"/>
              <a:t>Oljor och smörjmedel</a:t>
            </a:r>
          </a:p>
          <a:p>
            <a:r>
              <a:rPr lang="sv-SE" dirty="0" smtClean="0"/>
              <a:t>Batterier</a:t>
            </a:r>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758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Synen på miljön har ändrats</a:t>
            </a:r>
            <a:endParaRPr lang="sv-SE" b="1" dirty="0"/>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797" y="1825625"/>
            <a:ext cx="10122795" cy="4351338"/>
          </a:xfrm>
        </p:spPr>
      </p:pic>
    </p:spTree>
    <p:extLst>
      <p:ext uri="{BB962C8B-B14F-4D97-AF65-F5344CB8AC3E}">
        <p14:creationId xmlns:p14="http://schemas.microsoft.com/office/powerpoint/2010/main" val="4257994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b="1" dirty="0" smtClean="0"/>
              <a:t>Farligt avfall</a:t>
            </a:r>
            <a:endParaRPr lang="sv-SE" b="1" dirty="0"/>
          </a:p>
        </p:txBody>
      </p:sp>
      <p:sp>
        <p:nvSpPr>
          <p:cNvPr id="3" name="Platshållare för innehåll 2"/>
          <p:cNvSpPr>
            <a:spLocks noGrp="1"/>
          </p:cNvSpPr>
          <p:nvPr>
            <p:ph idx="1"/>
          </p:nvPr>
        </p:nvSpPr>
        <p:spPr>
          <a:xfrm>
            <a:off x="850557" y="1516155"/>
            <a:ext cx="10019211" cy="4785395"/>
          </a:xfrm>
        </p:spPr>
        <p:txBody>
          <a:bodyPr>
            <a:normAutofit/>
          </a:bodyPr>
          <a:lstStyle/>
          <a:p>
            <a:endParaRPr lang="sv-SE" dirty="0" smtClean="0"/>
          </a:p>
          <a:p>
            <a:r>
              <a:rPr lang="sv-SE" dirty="0" smtClean="0"/>
              <a:t>Farligt avfall måste tas om hand. Till kommunens Återvinnings Central eller klubbens miljöstation.</a:t>
            </a:r>
          </a:p>
          <a:p>
            <a:r>
              <a:rPr lang="sv-SE" dirty="0" smtClean="0"/>
              <a:t>Känner du som medlem till klubbens miljöstation? Hur funkar den i så fall? Vad får lämnas där?</a:t>
            </a:r>
          </a:p>
          <a:p>
            <a:r>
              <a:rPr lang="sv-SE" dirty="0" smtClean="0"/>
              <a:t>Var finns närmaste kommunala mottagningsstation för miljöfarligt avfall?</a:t>
            </a:r>
          </a:p>
          <a:p>
            <a:r>
              <a:rPr lang="sv-SE" dirty="0" smtClean="0"/>
              <a:t>Farligt avfall får </a:t>
            </a:r>
            <a:r>
              <a:rPr lang="sv-SE" dirty="0"/>
              <a:t>inte blandas med </a:t>
            </a:r>
            <a:r>
              <a:rPr lang="sv-SE" dirty="0" smtClean="0"/>
              <a:t>hushållssopor. Inte heller elektronik eller förpackningar.</a:t>
            </a:r>
            <a:endParaRPr lang="sv-SE" dirty="0"/>
          </a:p>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32"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9604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KBS Miljöstation</a:t>
            </a:r>
            <a:endParaRPr lang="sv-SE" b="1" dirty="0"/>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746492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b="1" dirty="0" smtClean="0"/>
              <a:t>Exempel på farligt avfall</a:t>
            </a:r>
            <a:endParaRPr lang="sv-SE" b="1" dirty="0"/>
          </a:p>
        </p:txBody>
      </p:sp>
      <p:sp>
        <p:nvSpPr>
          <p:cNvPr id="3" name="Platshållare för innehåll 2"/>
          <p:cNvSpPr>
            <a:spLocks noGrp="1"/>
          </p:cNvSpPr>
          <p:nvPr>
            <p:ph idx="1"/>
          </p:nvPr>
        </p:nvSpPr>
        <p:spPr/>
        <p:txBody>
          <a:bodyPr>
            <a:normAutofit lnSpcReduction="10000"/>
          </a:bodyPr>
          <a:lstStyle/>
          <a:p>
            <a:pPr fontAlgn="base"/>
            <a:endParaRPr lang="sv-SE" dirty="0" smtClean="0"/>
          </a:p>
          <a:p>
            <a:pPr fontAlgn="base"/>
            <a:r>
              <a:rPr lang="sv-SE" dirty="0" smtClean="0"/>
              <a:t>Båtbatterier lämnas till OKQ8 eller Kommunens Återvinnings Central, småbatterier lämnas i batteriholk</a:t>
            </a:r>
          </a:p>
          <a:p>
            <a:pPr fontAlgn="base"/>
            <a:r>
              <a:rPr lang="sv-SE" dirty="0" smtClean="0"/>
              <a:t>Olja/ oljefilter</a:t>
            </a:r>
          </a:p>
          <a:p>
            <a:pPr fontAlgn="base"/>
            <a:r>
              <a:rPr lang="sv-SE" dirty="0" smtClean="0"/>
              <a:t>Slagvatten från motorrummet</a:t>
            </a:r>
          </a:p>
          <a:p>
            <a:pPr fontAlgn="base"/>
            <a:r>
              <a:rPr lang="sv-SE" dirty="0" smtClean="0"/>
              <a:t>Lösningsmedel</a:t>
            </a:r>
          </a:p>
          <a:p>
            <a:pPr fontAlgn="base"/>
            <a:r>
              <a:rPr lang="sv-SE" dirty="0" smtClean="0"/>
              <a:t>Glykol</a:t>
            </a:r>
          </a:p>
          <a:p>
            <a:pPr fontAlgn="base"/>
            <a:r>
              <a:rPr lang="sv-SE" dirty="0" smtClean="0"/>
              <a:t>Målarfärg, gamla penslar, tomma färgburkar</a:t>
            </a:r>
          </a:p>
          <a:p>
            <a:pPr fontAlgn="base"/>
            <a:r>
              <a:rPr lang="sv-SE" dirty="0" smtClean="0"/>
              <a:t>Impregnerat virke</a:t>
            </a:r>
          </a:p>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9347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b="1" dirty="0" smtClean="0"/>
              <a:t>Vid olycka</a:t>
            </a:r>
            <a:endParaRPr lang="sv-SE" b="1" dirty="0"/>
          </a:p>
        </p:txBody>
      </p:sp>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6849" y="414337"/>
            <a:ext cx="4320892" cy="5858838"/>
          </a:xfrm>
          <a:prstGeom prst="rect">
            <a:avLst/>
          </a:prstGeom>
        </p:spPr>
      </p:pic>
      <p:sp>
        <p:nvSpPr>
          <p:cNvPr id="6" name="Platshållare för innehåll 5"/>
          <p:cNvSpPr>
            <a:spLocks noGrp="1"/>
          </p:cNvSpPr>
          <p:nvPr>
            <p:ph idx="1"/>
          </p:nvPr>
        </p:nvSpPr>
        <p:spPr/>
        <p:txBody>
          <a:bodyPr/>
          <a:lstStyle/>
          <a:p>
            <a:r>
              <a:rPr lang="sv-SE" dirty="0" smtClean="0"/>
              <a:t>Oljelänsar, finns i masthuset</a:t>
            </a:r>
          </a:p>
          <a:p>
            <a:r>
              <a:rPr lang="sv-SE" dirty="0" smtClean="0"/>
              <a:t>Absorptionsmedel för</a:t>
            </a:r>
            <a:br>
              <a:rPr lang="sv-SE" dirty="0" smtClean="0"/>
            </a:br>
            <a:r>
              <a:rPr lang="sv-SE" dirty="0" smtClean="0"/>
              <a:t>spill på marken</a:t>
            </a:r>
          </a:p>
          <a:p>
            <a:r>
              <a:rPr lang="sv-SE" dirty="0" smtClean="0"/>
              <a:t>Ring 112 vid större olycka</a:t>
            </a:r>
          </a:p>
          <a:p>
            <a:r>
              <a:rPr lang="sv-SE" dirty="0" smtClean="0"/>
              <a:t>Meddela KBS styrelse</a:t>
            </a:r>
          </a:p>
          <a:p>
            <a:endParaRPr lang="sv-SE"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0860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Motorer och bränslen</a:t>
            </a:r>
            <a:endParaRPr lang="sv-SE" b="1" dirty="0"/>
          </a:p>
        </p:txBody>
      </p:sp>
      <p:sp>
        <p:nvSpPr>
          <p:cNvPr id="3" name="Platshållare för innehåll 2"/>
          <p:cNvSpPr>
            <a:spLocks noGrp="1"/>
          </p:cNvSpPr>
          <p:nvPr>
            <p:ph idx="1"/>
          </p:nvPr>
        </p:nvSpPr>
        <p:spPr/>
        <p:txBody>
          <a:bodyPr/>
          <a:lstStyle/>
          <a:p>
            <a:endParaRPr lang="sv-SE" dirty="0" smtClean="0"/>
          </a:p>
          <a:p>
            <a:r>
              <a:rPr lang="sv-SE" dirty="0" smtClean="0"/>
              <a:t>Gamla 2-taktare är riktigt dåliga för miljön</a:t>
            </a:r>
          </a:p>
          <a:p>
            <a:r>
              <a:rPr lang="sv-SE" dirty="0" smtClean="0"/>
              <a:t>Kör miljövänligt och bränslesnålt</a:t>
            </a:r>
          </a:p>
          <a:p>
            <a:r>
              <a:rPr lang="sv-SE" dirty="0" smtClean="0"/>
              <a:t>Service för minskad bränsleåtgång</a:t>
            </a:r>
          </a:p>
          <a:p>
            <a:r>
              <a:rPr lang="sv-SE" dirty="0" smtClean="0"/>
              <a:t>Batteriladdning med solcell – inte tomgång</a:t>
            </a:r>
          </a:p>
          <a:p>
            <a:r>
              <a:rPr lang="sv-SE" dirty="0"/>
              <a:t>Elmotorer kommer starkt. Även inombordare</a:t>
            </a:r>
          </a:p>
          <a:p>
            <a:endParaRPr lang="sv-SE" dirty="0" smtClean="0"/>
          </a:p>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019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Skrotbåtar</a:t>
            </a:r>
            <a:endParaRPr lang="sv-SE" b="1" dirty="0"/>
          </a:p>
        </p:txBody>
      </p:sp>
      <p:sp>
        <p:nvSpPr>
          <p:cNvPr id="3" name="Platshållare för innehåll 2"/>
          <p:cNvSpPr>
            <a:spLocks noGrp="1"/>
          </p:cNvSpPr>
          <p:nvPr>
            <p:ph idx="1"/>
          </p:nvPr>
        </p:nvSpPr>
        <p:spPr/>
        <p:txBody>
          <a:bodyPr/>
          <a:lstStyle/>
          <a:p>
            <a:r>
              <a:rPr lang="sv-SE" dirty="0" smtClean="0"/>
              <a:t>Skräpigt och miljöfara</a:t>
            </a:r>
          </a:p>
          <a:p>
            <a:r>
              <a:rPr lang="sv-SE" dirty="0" smtClean="0"/>
              <a:t>Risk för läckage av miljöfarliga </a:t>
            </a:r>
            <a:br>
              <a:rPr lang="sv-SE" dirty="0" smtClean="0"/>
            </a:br>
            <a:r>
              <a:rPr lang="sv-SE" dirty="0" smtClean="0"/>
              <a:t>vätskor.</a:t>
            </a:r>
          </a:p>
          <a:p>
            <a:r>
              <a:rPr lang="sv-SE" dirty="0" smtClean="0"/>
              <a:t>Det finns </a:t>
            </a:r>
            <a:r>
              <a:rPr lang="sv-SE" dirty="0" err="1" smtClean="0"/>
              <a:t>båtskrotar</a:t>
            </a:r>
            <a:endParaRPr lang="sv-SE" dirty="0"/>
          </a:p>
          <a:p>
            <a:endParaRPr lang="sv-SE" dirty="0"/>
          </a:p>
        </p:txBody>
      </p:sp>
      <p:pic>
        <p:nvPicPr>
          <p:cNvPr id="6" name="Platshållare för innehåll 4"/>
          <p:cNvPicPr>
            <a:picLocks noChangeAspect="1"/>
          </p:cNvPicPr>
          <p:nvPr/>
        </p:nvPicPr>
        <p:blipFill rotWithShape="1">
          <a:blip r:embed="rId2" cstate="print">
            <a:extLst>
              <a:ext uri="{28A0092B-C50C-407E-A947-70E740481C1C}">
                <a14:useLocalDpi xmlns:a14="http://schemas.microsoft.com/office/drawing/2010/main" val="0"/>
              </a:ext>
            </a:extLst>
          </a:blip>
          <a:srcRect l="31025"/>
          <a:stretch/>
        </p:blipFill>
        <p:spPr>
          <a:xfrm>
            <a:off x="6168009" y="820729"/>
            <a:ext cx="4508229" cy="4901988"/>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5743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Förorenad mark</a:t>
            </a:r>
            <a:endParaRPr lang="sv-SE" b="1" dirty="0"/>
          </a:p>
        </p:txBody>
      </p:sp>
      <p:sp>
        <p:nvSpPr>
          <p:cNvPr id="3" name="Platshållare för innehåll 2"/>
          <p:cNvSpPr>
            <a:spLocks noGrp="1"/>
          </p:cNvSpPr>
          <p:nvPr>
            <p:ph idx="1"/>
          </p:nvPr>
        </p:nvSpPr>
        <p:spPr/>
        <p:txBody>
          <a:bodyPr/>
          <a:lstStyle/>
          <a:p>
            <a:endParaRPr lang="sv-SE" dirty="0" smtClean="0"/>
          </a:p>
          <a:p>
            <a:r>
              <a:rPr lang="sv-SE" dirty="0" smtClean="0"/>
              <a:t>Gammalt färgspill och färg-avskrap kan förorena marken. </a:t>
            </a:r>
          </a:p>
          <a:p>
            <a:r>
              <a:rPr lang="sv-SE" dirty="0" smtClean="0"/>
              <a:t>Täck alltid vid slipning/ skrapning. Ta hand om slipdamm</a:t>
            </a:r>
          </a:p>
          <a:p>
            <a:r>
              <a:rPr lang="sv-SE" dirty="0" smtClean="0"/>
              <a:t>Samla alltid upp överbliven glykol vid höst- och </a:t>
            </a:r>
            <a:r>
              <a:rPr lang="sv-SE" dirty="0" err="1" smtClean="0"/>
              <a:t>vårrustning</a:t>
            </a:r>
            <a:r>
              <a:rPr lang="sv-SE" dirty="0" smtClean="0"/>
              <a:t>.</a:t>
            </a:r>
          </a:p>
          <a:p>
            <a:r>
              <a:rPr lang="sv-SE" dirty="0" smtClean="0"/>
              <a:t>Marken kan ibland vara mycket giftig</a:t>
            </a:r>
          </a:p>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49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Andra miljöproblem</a:t>
            </a:r>
            <a:endParaRPr lang="sv-SE" b="1" dirty="0"/>
          </a:p>
        </p:txBody>
      </p:sp>
      <p:sp>
        <p:nvSpPr>
          <p:cNvPr id="3" name="Platshållare för innehåll 2"/>
          <p:cNvSpPr>
            <a:spLocks noGrp="1"/>
          </p:cNvSpPr>
          <p:nvPr>
            <p:ph idx="1"/>
          </p:nvPr>
        </p:nvSpPr>
        <p:spPr/>
        <p:txBody>
          <a:bodyPr/>
          <a:lstStyle/>
          <a:p>
            <a:endParaRPr lang="sv-SE" dirty="0" smtClean="0"/>
          </a:p>
          <a:p>
            <a:r>
              <a:rPr lang="sv-SE" dirty="0" smtClean="0"/>
              <a:t>Extremt bullrande båtar stör </a:t>
            </a:r>
            <a:r>
              <a:rPr lang="sv-SE" dirty="0"/>
              <a:t>fåglar och andra </a:t>
            </a:r>
            <a:r>
              <a:rPr lang="sv-SE" dirty="0" smtClean="0"/>
              <a:t>djur</a:t>
            </a:r>
          </a:p>
          <a:p>
            <a:r>
              <a:rPr lang="sv-SE" dirty="0" smtClean="0"/>
              <a:t>Stökigt med pallningsprylar på hamnplan</a:t>
            </a:r>
          </a:p>
          <a:p>
            <a:r>
              <a:rPr lang="sv-SE" dirty="0" smtClean="0"/>
              <a:t>Elda inte på berghällar</a:t>
            </a:r>
          </a:p>
          <a:p>
            <a:r>
              <a:rPr lang="sv-SE" dirty="0" smtClean="0"/>
              <a:t>Ta hem skräpet</a:t>
            </a:r>
          </a:p>
          <a:p>
            <a:r>
              <a:rPr lang="sv-SE" dirty="0" smtClean="0"/>
              <a:t>Slagvatten i motorrummet ska tas om hand</a:t>
            </a:r>
          </a:p>
          <a:p>
            <a:r>
              <a:rPr lang="sv-SE" dirty="0" smtClean="0"/>
              <a:t>Fler miljöproblem?</a:t>
            </a:r>
          </a:p>
          <a:p>
            <a:endParaRPr lang="sv-SE" dirty="0" smtClean="0"/>
          </a:p>
          <a:p>
            <a:endParaRPr lang="sv-SE" dirty="0" smtClean="0"/>
          </a:p>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461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54370"/>
            <a:ext cx="10515600" cy="1325563"/>
          </a:xfrm>
        </p:spPr>
        <p:txBody>
          <a:bodyPr/>
          <a:lstStyle/>
          <a:p>
            <a:pPr algn="ctr"/>
            <a:r>
              <a:rPr lang="sv-SE" b="1" dirty="0" smtClean="0"/>
              <a:t>Välj miljövänligt</a:t>
            </a:r>
            <a:endParaRPr lang="sv-SE" b="1" dirty="0"/>
          </a:p>
        </p:txBody>
      </p:sp>
      <p:sp>
        <p:nvSpPr>
          <p:cNvPr id="6" name="Platshållare för innehåll 5"/>
          <p:cNvSpPr>
            <a:spLocks noGrp="1"/>
          </p:cNvSpPr>
          <p:nvPr>
            <p:ph idx="1"/>
          </p:nvPr>
        </p:nvSpPr>
        <p:spPr/>
        <p:txBody>
          <a:bodyPr>
            <a:normAutofit/>
          </a:bodyPr>
          <a:lstStyle/>
          <a:p>
            <a:endParaRPr lang="sv-SE" dirty="0" smtClean="0"/>
          </a:p>
          <a:p>
            <a:r>
              <a:rPr lang="sv-SE" dirty="0" smtClean="0"/>
              <a:t>Välj </a:t>
            </a:r>
            <a:r>
              <a:rPr lang="sv-SE" dirty="0" err="1" smtClean="0"/>
              <a:t>propylenglykol</a:t>
            </a:r>
            <a:r>
              <a:rPr lang="sv-SE" dirty="0" smtClean="0"/>
              <a:t> framför annan glykol</a:t>
            </a:r>
          </a:p>
          <a:p>
            <a:r>
              <a:rPr lang="sv-SE" dirty="0" smtClean="0"/>
              <a:t>Välj alkylatbensin i både 2- och 4-taktare</a:t>
            </a:r>
          </a:p>
          <a:p>
            <a:r>
              <a:rPr lang="sv-SE" dirty="0" smtClean="0"/>
              <a:t>Välj biologiskt nedbrytbar 2-taktsolja</a:t>
            </a:r>
          </a:p>
          <a:p>
            <a:r>
              <a:rPr lang="sv-SE" dirty="0" smtClean="0"/>
              <a:t>Välj HVO framför vanlig diesel</a:t>
            </a:r>
          </a:p>
          <a:p>
            <a:r>
              <a:rPr lang="sv-SE" dirty="0" smtClean="0"/>
              <a:t>Pröva oxalsyra i stället för lösningsmedel</a:t>
            </a:r>
          </a:p>
          <a:p>
            <a:r>
              <a:rPr lang="sv-SE" dirty="0" smtClean="0"/>
              <a:t>Välj miljömärkta tvätt- och </a:t>
            </a:r>
            <a:r>
              <a:rPr lang="sv-SE" dirty="0" err="1" smtClean="0"/>
              <a:t>båtvårdsmedel</a:t>
            </a:r>
            <a:endParaRPr lang="sv-SE" dirty="0" smtClean="0"/>
          </a:p>
          <a:p>
            <a:r>
              <a:rPr lang="sv-SE" dirty="0" smtClean="0"/>
              <a:t>Andra åtgärder?</a:t>
            </a:r>
          </a:p>
          <a:p>
            <a:endParaRPr lang="sv-SE" dirty="0" smtClean="0"/>
          </a:p>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180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Exempel på rengöringsmedel</a:t>
            </a:r>
            <a:endParaRPr lang="sv-SE" b="1" dirty="0"/>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1838324"/>
            <a:ext cx="6388100" cy="4918075"/>
          </a:xfrm>
        </p:spPr>
      </p:pic>
    </p:spTree>
    <p:extLst>
      <p:ext uri="{BB962C8B-B14F-4D97-AF65-F5344CB8AC3E}">
        <p14:creationId xmlns:p14="http://schemas.microsoft.com/office/powerpoint/2010/main" val="4221350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Uppmaning att sänka skräpet på havsbotten</a:t>
            </a:r>
            <a:endParaRPr lang="sv-SE" b="1" dirty="0"/>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6975" y="1825624"/>
            <a:ext cx="10702343" cy="5032375"/>
          </a:xfrm>
        </p:spPr>
      </p:pic>
    </p:spTree>
    <p:extLst>
      <p:ext uri="{BB962C8B-B14F-4D97-AF65-F5344CB8AC3E}">
        <p14:creationId xmlns:p14="http://schemas.microsoft.com/office/powerpoint/2010/main" val="4229261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Framtida miljöutmaningar</a:t>
            </a:r>
            <a:endParaRPr lang="sv-SE" b="1" dirty="0"/>
          </a:p>
        </p:txBody>
      </p:sp>
      <p:sp>
        <p:nvSpPr>
          <p:cNvPr id="3" name="Platshållare för innehåll 2"/>
          <p:cNvSpPr>
            <a:spLocks noGrp="1"/>
          </p:cNvSpPr>
          <p:nvPr>
            <p:ph idx="1"/>
          </p:nvPr>
        </p:nvSpPr>
        <p:spPr>
          <a:xfrm>
            <a:off x="838200" y="1443515"/>
            <a:ext cx="4978896" cy="4813995"/>
          </a:xfrm>
        </p:spPr>
        <p:txBody>
          <a:bodyPr>
            <a:normAutofit/>
          </a:bodyPr>
          <a:lstStyle/>
          <a:p>
            <a:r>
              <a:rPr lang="sv-SE" dirty="0" smtClean="0"/>
              <a:t>Nya krav på bottenfärger</a:t>
            </a:r>
          </a:p>
          <a:p>
            <a:r>
              <a:rPr lang="sv-SE" dirty="0" smtClean="0"/>
              <a:t>Nya krav på hanteringen</a:t>
            </a:r>
          </a:p>
          <a:p>
            <a:pPr>
              <a:buNone/>
            </a:pPr>
            <a:r>
              <a:rPr lang="sv-SE" dirty="0" smtClean="0"/>
              <a:t>	av båtar på land/ varv</a:t>
            </a:r>
          </a:p>
          <a:p>
            <a:r>
              <a:rPr lang="sv-SE" dirty="0" smtClean="0"/>
              <a:t>Giftfärgs-frågan måsta lösas!</a:t>
            </a:r>
          </a:p>
          <a:p>
            <a:r>
              <a:rPr lang="sv-SE" dirty="0" smtClean="0"/>
              <a:t>Nya drivmedel/motorer</a:t>
            </a:r>
          </a:p>
          <a:p>
            <a:r>
              <a:rPr lang="sv-SE" dirty="0" smtClean="0"/>
              <a:t>Fossilfria drivmedel</a:t>
            </a:r>
          </a:p>
          <a:p>
            <a:r>
              <a:rPr lang="sv-SE" dirty="0" smtClean="0"/>
              <a:t>Förorenad mark</a:t>
            </a:r>
          </a:p>
          <a:p>
            <a:r>
              <a:rPr lang="sv-SE" dirty="0" smtClean="0"/>
              <a:t>Mikroplaster?</a:t>
            </a:r>
          </a:p>
          <a:p>
            <a:r>
              <a:rPr lang="sv-SE" dirty="0" smtClean="0"/>
              <a:t>Nano-medel?</a:t>
            </a:r>
            <a:endParaRPr lang="sv-SE"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64997" y="1505485"/>
            <a:ext cx="5414485" cy="4060864"/>
          </a:xfrm>
          <a:prstGeom prst="rect">
            <a:avLst/>
          </a:prstGeom>
        </p:spPr>
      </p:pic>
    </p:spTree>
    <p:extLst>
      <p:ext uri="{BB962C8B-B14F-4D97-AF65-F5344CB8AC3E}">
        <p14:creationId xmlns:p14="http://schemas.microsoft.com/office/powerpoint/2010/main" val="992458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Trender</a:t>
            </a:r>
            <a:endParaRPr lang="sv-SE" b="1" dirty="0"/>
          </a:p>
        </p:txBody>
      </p:sp>
      <p:sp>
        <p:nvSpPr>
          <p:cNvPr id="3" name="Platshållare för innehåll 2"/>
          <p:cNvSpPr>
            <a:spLocks noGrp="1"/>
          </p:cNvSpPr>
          <p:nvPr>
            <p:ph idx="1"/>
          </p:nvPr>
        </p:nvSpPr>
        <p:spPr>
          <a:xfrm>
            <a:off x="1262130" y="1596142"/>
            <a:ext cx="10091670" cy="4785395"/>
          </a:xfrm>
        </p:spPr>
        <p:txBody>
          <a:bodyPr>
            <a:normAutofit/>
          </a:bodyPr>
          <a:lstStyle/>
          <a:p>
            <a:endParaRPr lang="sv-SE" dirty="0" smtClean="0"/>
          </a:p>
          <a:p>
            <a:endParaRPr lang="sv-SE" dirty="0"/>
          </a:p>
          <a:p>
            <a:r>
              <a:rPr lang="sv-SE" dirty="0" smtClean="0"/>
              <a:t>Skarpare miljökrav – tillsyn oftare</a:t>
            </a:r>
          </a:p>
          <a:p>
            <a:r>
              <a:rPr lang="sv-SE" dirty="0" smtClean="0"/>
              <a:t>Miljökrav i kommunernas arrendevillkor?</a:t>
            </a:r>
          </a:p>
          <a:p>
            <a:r>
              <a:rPr lang="sv-SE" dirty="0" smtClean="0"/>
              <a:t>Kommande krav på att biocidmålade båtar inte får tvättas över mark. Krav på spolplatta?</a:t>
            </a:r>
          </a:p>
          <a:p>
            <a:r>
              <a:rPr lang="sv-SE" dirty="0" smtClean="0"/>
              <a:t>Alternativa metoder utvecklas ständigt</a:t>
            </a:r>
            <a:endParaRPr lang="sv-SE" dirty="0"/>
          </a:p>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9"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8081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Krav på dig som aktiv KBS medlem</a:t>
            </a:r>
            <a:endParaRPr lang="sv-SE" b="1" dirty="0"/>
          </a:p>
        </p:txBody>
      </p:sp>
      <p:sp>
        <p:nvSpPr>
          <p:cNvPr id="3" name="Platshållare för innehåll 2"/>
          <p:cNvSpPr>
            <a:spLocks noGrp="1"/>
          </p:cNvSpPr>
          <p:nvPr>
            <p:ph idx="1"/>
          </p:nvPr>
        </p:nvSpPr>
        <p:spPr>
          <a:xfrm>
            <a:off x="838200" y="2279560"/>
            <a:ext cx="11229304" cy="3437037"/>
          </a:xfrm>
        </p:spPr>
        <p:txBody>
          <a:bodyPr>
            <a:normAutofit fontScale="92500" lnSpcReduction="10000"/>
          </a:bodyPr>
          <a:lstStyle/>
          <a:p>
            <a:r>
              <a:rPr lang="sv-SE" sz="3200" dirty="0" smtClean="0"/>
              <a:t>Ingen </a:t>
            </a:r>
            <a:r>
              <a:rPr lang="sv-SE" sz="3200" dirty="0" err="1" smtClean="0"/>
              <a:t>nymålning</a:t>
            </a:r>
            <a:r>
              <a:rPr lang="sv-SE" sz="3200" dirty="0" smtClean="0"/>
              <a:t> av biocidfärg</a:t>
            </a:r>
          </a:p>
          <a:p>
            <a:pPr marL="0" indent="0">
              <a:buNone/>
            </a:pPr>
            <a:endParaRPr lang="sv-SE" sz="3200" dirty="0" smtClean="0"/>
          </a:p>
          <a:p>
            <a:r>
              <a:rPr lang="sv-SE" sz="3200" dirty="0" smtClean="0"/>
              <a:t>Genomgå KBS Miljöutbildning </a:t>
            </a:r>
          </a:p>
          <a:p>
            <a:pPr marL="0" indent="0">
              <a:buNone/>
            </a:pPr>
            <a:endParaRPr lang="sv-SE" sz="3200" dirty="0" smtClean="0"/>
          </a:p>
          <a:p>
            <a:r>
              <a:rPr lang="sv-SE" sz="3200" dirty="0" smtClean="0"/>
              <a:t>Teckna nytt båtplatsavtal</a:t>
            </a:r>
          </a:p>
          <a:p>
            <a:pPr marL="0" indent="0">
              <a:buNone/>
            </a:pPr>
            <a:endParaRPr lang="sv-SE" sz="3200" dirty="0" smtClean="0"/>
          </a:p>
          <a:p>
            <a:r>
              <a:rPr lang="sv-SE" sz="3200" dirty="0" smtClean="0"/>
              <a:t>Avlägsna gammal TBT och biocidfärg från båtbottnen före 2020-12-31</a:t>
            </a:r>
            <a:endParaRPr lang="sv-SE" sz="3200"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21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84007" y="117952"/>
            <a:ext cx="10515600" cy="1325563"/>
          </a:xfrm>
        </p:spPr>
        <p:txBody>
          <a:bodyPr/>
          <a:lstStyle/>
          <a:p>
            <a:r>
              <a:rPr lang="sv-SE" b="1" dirty="0" smtClean="0"/>
              <a:t>KBS Nya Båtplatsavtal</a:t>
            </a:r>
            <a:endParaRPr lang="sv-SE" b="1" dirty="0"/>
          </a:p>
        </p:txBody>
      </p:sp>
      <p:sp>
        <p:nvSpPr>
          <p:cNvPr id="3" name="Platshållare för innehåll 2"/>
          <p:cNvSpPr>
            <a:spLocks noGrp="1"/>
          </p:cNvSpPr>
          <p:nvPr>
            <p:ph idx="1"/>
          </p:nvPr>
        </p:nvSpPr>
        <p:spPr>
          <a:xfrm>
            <a:off x="476518" y="1443515"/>
            <a:ext cx="11410682" cy="5214862"/>
          </a:xfrm>
        </p:spPr>
        <p:txBody>
          <a:bodyPr>
            <a:normAutofit lnSpcReduction="10000"/>
          </a:bodyPr>
          <a:lstStyle/>
          <a:p>
            <a:pPr marL="0" indent="0">
              <a:buNone/>
            </a:pPr>
            <a:r>
              <a:rPr lang="sv-SE" dirty="0"/>
              <a:t>Avtalet är </a:t>
            </a:r>
            <a:r>
              <a:rPr lang="sv-SE" dirty="0" smtClean="0"/>
              <a:t> Tills </a:t>
            </a:r>
            <a:r>
              <a:rPr lang="sv-SE" dirty="0"/>
              <a:t>vidare / tidsbegränsat </a:t>
            </a:r>
          </a:p>
          <a:p>
            <a:pPr marL="0" indent="0">
              <a:buNone/>
            </a:pPr>
            <a:r>
              <a:rPr lang="sv-SE" dirty="0" err="1"/>
              <a:t>Gilltighetstid</a:t>
            </a:r>
            <a:r>
              <a:rPr lang="sv-SE" dirty="0"/>
              <a:t> vid tidsbegränsat avtal: Från 20</a:t>
            </a:r>
            <a:r>
              <a:rPr lang="sv-SE" dirty="0" smtClean="0"/>
              <a:t>___-___-____ </a:t>
            </a:r>
            <a:r>
              <a:rPr lang="sv-SE" dirty="0"/>
              <a:t>till 20</a:t>
            </a:r>
            <a:r>
              <a:rPr lang="sv-SE" dirty="0" smtClean="0"/>
              <a:t>___-___-</a:t>
            </a:r>
          </a:p>
          <a:p>
            <a:pPr marL="0" indent="0">
              <a:buNone/>
            </a:pPr>
            <a:endParaRPr lang="sv-SE" dirty="0"/>
          </a:p>
          <a:p>
            <a:r>
              <a:rPr lang="sv-SE" dirty="0"/>
              <a:t>Medlemmen har informerats om KBS styrdokument med bl.a. miljökraven för bottenfärg </a:t>
            </a:r>
            <a:endParaRPr lang="sv-SE" dirty="0" smtClean="0"/>
          </a:p>
          <a:p>
            <a:r>
              <a:rPr lang="sv-SE" dirty="0" smtClean="0"/>
              <a:t>Genom undertecknande av båtplatsavtalet intygar KBS medlemmen att: 	</a:t>
            </a:r>
          </a:p>
          <a:p>
            <a:pPr marL="0" indent="0">
              <a:buNone/>
            </a:pPr>
            <a:r>
              <a:rPr lang="sv-SE" dirty="0" smtClean="0"/>
              <a:t>	-</a:t>
            </a:r>
            <a:r>
              <a:rPr lang="sv-SE" sz="3200" dirty="0" smtClean="0"/>
              <a:t>båten är ansvarsförsäkrad</a:t>
            </a:r>
            <a:r>
              <a:rPr lang="sv-SE" dirty="0" smtClean="0"/>
              <a:t> </a:t>
            </a:r>
            <a:endParaRPr lang="sv-SE" dirty="0"/>
          </a:p>
          <a:p>
            <a:pPr lvl="2">
              <a:buFontTx/>
              <a:buChar char="-"/>
            </a:pPr>
            <a:r>
              <a:rPr lang="sv-SE" sz="3200" dirty="0" smtClean="0"/>
              <a:t>att </a:t>
            </a:r>
            <a:r>
              <a:rPr lang="sv-SE" sz="3200" dirty="0"/>
              <a:t>följa </a:t>
            </a:r>
            <a:endParaRPr lang="sv-SE" sz="3200" dirty="0" smtClean="0"/>
          </a:p>
          <a:p>
            <a:pPr lvl="3">
              <a:buFontTx/>
              <a:buChar char="-"/>
            </a:pPr>
            <a:r>
              <a:rPr lang="sv-SE" sz="3200" dirty="0" smtClean="0"/>
              <a:t>KBS stadgar</a:t>
            </a:r>
          </a:p>
          <a:p>
            <a:pPr lvl="3">
              <a:buFontTx/>
              <a:buChar char="-"/>
            </a:pPr>
            <a:r>
              <a:rPr lang="sv-SE" sz="3200" dirty="0" smtClean="0"/>
              <a:t>Ordningsregler</a:t>
            </a:r>
          </a:p>
          <a:p>
            <a:pPr lvl="3">
              <a:buFontTx/>
              <a:buChar char="-"/>
            </a:pPr>
            <a:r>
              <a:rPr lang="sv-SE" sz="3200" dirty="0" smtClean="0"/>
              <a:t>Miljöregler.</a:t>
            </a:r>
            <a:endParaRPr lang="sv-SE" sz="3200"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4969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148" y="2690769"/>
            <a:ext cx="6070852" cy="1325563"/>
          </a:xfrm>
        </p:spPr>
        <p:txBody>
          <a:bodyPr/>
          <a:lstStyle/>
          <a:p>
            <a:pPr algn="ctr"/>
            <a:r>
              <a:rPr lang="sv-SE" b="1" dirty="0" smtClean="0"/>
              <a:t>Tack!</a:t>
            </a:r>
            <a:endParaRPr lang="sv-SE" b="1" dirty="0"/>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348893" y="1112232"/>
            <a:ext cx="5976852" cy="4482638"/>
          </a:xfr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1034" y="4398213"/>
            <a:ext cx="1899079" cy="1943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555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09625" y="305811"/>
            <a:ext cx="10657802" cy="1470025"/>
          </a:xfrm>
        </p:spPr>
        <p:txBody>
          <a:bodyPr>
            <a:normAutofit/>
          </a:bodyPr>
          <a:lstStyle/>
          <a:p>
            <a:r>
              <a:rPr lang="sv-SE" sz="4400" b="1" dirty="0" err="1" smtClean="0"/>
              <a:t>KBS´s</a:t>
            </a:r>
            <a:r>
              <a:rPr lang="sv-SE" sz="4400" b="1" dirty="0" smtClean="0"/>
              <a:t> Miljögenomgång för aktiva medlemmar</a:t>
            </a:r>
            <a:endParaRPr lang="sv-SE" sz="4400" b="1" dirty="0"/>
          </a:p>
        </p:txBody>
      </p:sp>
      <p:sp>
        <p:nvSpPr>
          <p:cNvPr id="3" name="Underrubrik 2"/>
          <p:cNvSpPr>
            <a:spLocks noGrp="1"/>
          </p:cNvSpPr>
          <p:nvPr>
            <p:ph type="subTitle" idx="1"/>
          </p:nvPr>
        </p:nvSpPr>
        <p:spPr>
          <a:xfrm>
            <a:off x="1105830" y="2044422"/>
            <a:ext cx="7012360" cy="3865984"/>
          </a:xfrm>
        </p:spPr>
        <p:txBody>
          <a:bodyPr>
            <a:noAutofit/>
          </a:bodyPr>
          <a:lstStyle/>
          <a:p>
            <a:pPr marL="457200" indent="-457200" algn="l"/>
            <a:r>
              <a:rPr lang="sv-SE" sz="2800" b="1" dirty="0" smtClean="0">
                <a:solidFill>
                  <a:schemeClr val="tx1"/>
                </a:solidFill>
              </a:rPr>
              <a:t>Detta tar vi upp i miljögenomgången</a:t>
            </a:r>
          </a:p>
          <a:p>
            <a:pPr marL="457200" indent="-457200" algn="l">
              <a:buFont typeface="Arial" pitchFamily="34" charset="0"/>
              <a:buChar char="•"/>
            </a:pPr>
            <a:r>
              <a:rPr lang="sv-SE" sz="2800" dirty="0" smtClean="0">
                <a:solidFill>
                  <a:schemeClr val="tx1"/>
                </a:solidFill>
              </a:rPr>
              <a:t>Varför denna miljögenomgång?</a:t>
            </a:r>
          </a:p>
          <a:p>
            <a:pPr marL="457200" indent="-457200" algn="l">
              <a:buFont typeface="Arial" pitchFamily="34" charset="0"/>
              <a:buChar char="•"/>
            </a:pPr>
            <a:r>
              <a:rPr lang="sv-SE" sz="2800" dirty="0" smtClean="0">
                <a:solidFill>
                  <a:schemeClr val="tx1"/>
                </a:solidFill>
              </a:rPr>
              <a:t>Viktigt värna miljön</a:t>
            </a:r>
          </a:p>
          <a:p>
            <a:pPr marL="457200" indent="-457200" algn="l">
              <a:buFont typeface="Arial" pitchFamily="34" charset="0"/>
              <a:buChar char="•"/>
            </a:pPr>
            <a:r>
              <a:rPr lang="sv-SE" sz="2800" dirty="0" smtClean="0">
                <a:solidFill>
                  <a:schemeClr val="tx1"/>
                </a:solidFill>
              </a:rPr>
              <a:t>Lagstiftning och föreskrifter</a:t>
            </a:r>
          </a:p>
          <a:p>
            <a:pPr marL="457200" indent="-457200" algn="l">
              <a:buFont typeface="Arial" pitchFamily="34" charset="0"/>
              <a:buChar char="•"/>
            </a:pPr>
            <a:r>
              <a:rPr lang="sv-SE" sz="2800" dirty="0" smtClean="0">
                <a:solidFill>
                  <a:schemeClr val="tx1"/>
                </a:solidFill>
              </a:rPr>
              <a:t>Så säger reglerna i klubben</a:t>
            </a:r>
          </a:p>
          <a:p>
            <a:pPr marL="457200" indent="-457200" algn="l">
              <a:buFont typeface="Arial" pitchFamily="34" charset="0"/>
              <a:buChar char="•"/>
            </a:pPr>
            <a:r>
              <a:rPr lang="sv-SE" sz="2800" dirty="0" smtClean="0">
                <a:solidFill>
                  <a:schemeClr val="tx1"/>
                </a:solidFill>
              </a:rPr>
              <a:t>Båtbotten – ett särskilt kapitel</a:t>
            </a:r>
          </a:p>
          <a:p>
            <a:pPr marL="457200" indent="-457200" algn="l">
              <a:buFont typeface="Arial" pitchFamily="34" charset="0"/>
              <a:buChar char="•"/>
            </a:pPr>
            <a:r>
              <a:rPr lang="sv-SE" sz="2800" dirty="0" smtClean="0">
                <a:solidFill>
                  <a:schemeClr val="tx1"/>
                </a:solidFill>
              </a:rPr>
              <a:t>Det går att göra mer för miljön!</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428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691714" y="54533"/>
            <a:ext cx="10515600" cy="1325563"/>
          </a:xfrm>
        </p:spPr>
        <p:txBody>
          <a:bodyPr/>
          <a:lstStyle/>
          <a:p>
            <a:r>
              <a:rPr lang="sv-SE" b="1" dirty="0" smtClean="0"/>
              <a:t>Viktigt att värna om miljön</a:t>
            </a:r>
            <a:endParaRPr lang="sv-SE" b="1" dirty="0"/>
          </a:p>
        </p:txBody>
      </p:sp>
      <p:sp>
        <p:nvSpPr>
          <p:cNvPr id="5" name="Rektangel 4"/>
          <p:cNvSpPr/>
          <p:nvPr/>
        </p:nvSpPr>
        <p:spPr>
          <a:xfrm>
            <a:off x="879509" y="1380096"/>
            <a:ext cx="5925065" cy="4401205"/>
          </a:xfrm>
          <a:prstGeom prst="rect">
            <a:avLst/>
          </a:prstGeom>
        </p:spPr>
        <p:txBody>
          <a:bodyPr wrap="square">
            <a:spAutoFit/>
          </a:bodyPr>
          <a:lstStyle/>
          <a:p>
            <a:r>
              <a:rPr lang="sv-SE" sz="2000" dirty="0"/>
              <a:t>Nästan två miljoner människor i Stockholmsregionen får sitt </a:t>
            </a:r>
            <a:r>
              <a:rPr lang="sv-SE" sz="2000" dirty="0" smtClean="0"/>
              <a:t>dricksvatten från </a:t>
            </a:r>
            <a:r>
              <a:rPr lang="sv-SE" sz="2000" dirty="0"/>
              <a:t>Mälaren. </a:t>
            </a:r>
            <a:r>
              <a:rPr lang="sv-SE" sz="2000" dirty="0" smtClean="0"/>
              <a:t/>
            </a:r>
            <a:br>
              <a:rPr lang="sv-SE" sz="2000" dirty="0" smtClean="0"/>
            </a:br>
            <a:r>
              <a:rPr lang="sv-SE" sz="2000" dirty="0" smtClean="0"/>
              <a:t>Förmodligen </a:t>
            </a:r>
            <a:r>
              <a:rPr lang="sv-SE" sz="2000" dirty="0"/>
              <a:t>bor du själv i en kommun där vattnet i kranen</a:t>
            </a:r>
          </a:p>
          <a:p>
            <a:r>
              <a:rPr lang="sv-SE" sz="2000" dirty="0"/>
              <a:t>kommer </a:t>
            </a:r>
            <a:r>
              <a:rPr lang="sv-SE" sz="2000" dirty="0" smtClean="0"/>
              <a:t>därifrån. Mälarens </a:t>
            </a:r>
            <a:r>
              <a:rPr lang="sv-SE" sz="2000" dirty="0"/>
              <a:t>vatten är av hög kvalitet, men det finns flera saker som kan </a:t>
            </a:r>
            <a:r>
              <a:rPr lang="sv-SE" sz="2000" dirty="0" smtClean="0"/>
              <a:t>påverka vattnet </a:t>
            </a:r>
            <a:r>
              <a:rPr lang="sv-SE" sz="2000" dirty="0"/>
              <a:t>negativt. </a:t>
            </a:r>
            <a:r>
              <a:rPr lang="sv-SE" sz="2000" dirty="0" smtClean="0"/>
              <a:t/>
            </a:r>
            <a:br>
              <a:rPr lang="sv-SE" sz="2000" dirty="0" smtClean="0"/>
            </a:br>
            <a:r>
              <a:rPr lang="sv-SE" sz="2000" dirty="0" smtClean="0"/>
              <a:t>Ett </a:t>
            </a:r>
            <a:r>
              <a:rPr lang="sv-SE" sz="2000" dirty="0"/>
              <a:t>exempel är utsläpp från båttrafik och båtklubbar.</a:t>
            </a:r>
          </a:p>
          <a:p>
            <a:r>
              <a:rPr lang="sv-SE" sz="2000" dirty="0"/>
              <a:t>Du som seglar eller kör motorbåt på Mälaren och sköter om din båt </a:t>
            </a:r>
            <a:r>
              <a:rPr lang="sv-SE" sz="2000" dirty="0" smtClean="0"/>
              <a:t>i närheten </a:t>
            </a:r>
            <a:r>
              <a:rPr lang="sv-SE" sz="2000" dirty="0"/>
              <a:t>av sjön kan hjälpa till att skydda vattnet mot utsläpp av föroreningar.</a:t>
            </a:r>
          </a:p>
          <a:p>
            <a:r>
              <a:rPr lang="sv-SE" sz="2000" dirty="0"/>
              <a:t>Genom att följa </a:t>
            </a:r>
            <a:r>
              <a:rPr lang="sv-SE" sz="2000" dirty="0" smtClean="0"/>
              <a:t>regler krav och </a:t>
            </a:r>
            <a:r>
              <a:rPr lang="sv-SE" sz="2000" dirty="0"/>
              <a:t>råd bidrar du till att vi även i framtiden </a:t>
            </a:r>
            <a:r>
              <a:rPr lang="sv-SE" sz="2000" dirty="0" smtClean="0"/>
              <a:t>kan producera </a:t>
            </a:r>
            <a:r>
              <a:rPr lang="sv-SE" sz="2000" dirty="0"/>
              <a:t>ett dricksvatten av hög kvalitet av Mälarens vatten.</a:t>
            </a:r>
          </a:p>
        </p:txBody>
      </p:sp>
      <p:pic>
        <p:nvPicPr>
          <p:cNvPr id="7" name="Platshållare för innehåll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59477" y="1427078"/>
            <a:ext cx="3705436" cy="4351338"/>
          </a:xfr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84"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773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Båtbottenfärg</a:t>
            </a:r>
            <a:endParaRPr lang="sv-SE" b="1" dirty="0"/>
          </a:p>
        </p:txBody>
      </p:sp>
      <p:pic>
        <p:nvPicPr>
          <p:cNvPr id="3074" name="Picture 2" descr="I:\Bilder i urval verkshatsber smbf 2015\WP_20150418_005.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3503" t="12468" r="10977" b="22319"/>
          <a:stretch/>
        </p:blipFill>
        <p:spPr bwMode="auto">
          <a:xfrm>
            <a:off x="908862" y="1563507"/>
            <a:ext cx="7396566" cy="41453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11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Krav på dig som aktiv KBS medlem</a:t>
            </a:r>
            <a:endParaRPr lang="sv-SE" b="1" dirty="0"/>
          </a:p>
        </p:txBody>
      </p:sp>
      <p:sp>
        <p:nvSpPr>
          <p:cNvPr id="3" name="Platshållare för innehåll 2"/>
          <p:cNvSpPr>
            <a:spLocks noGrp="1"/>
          </p:cNvSpPr>
          <p:nvPr>
            <p:ph idx="1"/>
          </p:nvPr>
        </p:nvSpPr>
        <p:spPr>
          <a:xfrm>
            <a:off x="838200" y="2279560"/>
            <a:ext cx="11229304" cy="3437037"/>
          </a:xfrm>
        </p:spPr>
        <p:txBody>
          <a:bodyPr>
            <a:normAutofit fontScale="92500" lnSpcReduction="10000"/>
          </a:bodyPr>
          <a:lstStyle/>
          <a:p>
            <a:r>
              <a:rPr lang="sv-SE" sz="3200" dirty="0" smtClean="0"/>
              <a:t>Ingen </a:t>
            </a:r>
            <a:r>
              <a:rPr lang="sv-SE" sz="3200" dirty="0" err="1" smtClean="0"/>
              <a:t>nymålning</a:t>
            </a:r>
            <a:r>
              <a:rPr lang="sv-SE" sz="3200" dirty="0" smtClean="0"/>
              <a:t> av biocidfärg</a:t>
            </a:r>
          </a:p>
          <a:p>
            <a:pPr marL="0" indent="0">
              <a:buNone/>
            </a:pPr>
            <a:endParaRPr lang="sv-SE" sz="3200" dirty="0" smtClean="0"/>
          </a:p>
          <a:p>
            <a:r>
              <a:rPr lang="sv-SE" sz="3200" dirty="0" smtClean="0"/>
              <a:t>Genomgå KBS Miljöutbildning </a:t>
            </a:r>
          </a:p>
          <a:p>
            <a:pPr marL="0" indent="0">
              <a:buNone/>
            </a:pPr>
            <a:endParaRPr lang="sv-SE" sz="3200" dirty="0" smtClean="0"/>
          </a:p>
          <a:p>
            <a:r>
              <a:rPr lang="sv-SE" sz="3200" dirty="0" smtClean="0"/>
              <a:t>Teckna nytt båtplatsavtal</a:t>
            </a:r>
          </a:p>
          <a:p>
            <a:pPr marL="0" indent="0">
              <a:buNone/>
            </a:pPr>
            <a:endParaRPr lang="sv-SE" sz="3200" dirty="0" smtClean="0"/>
          </a:p>
          <a:p>
            <a:r>
              <a:rPr lang="sv-SE" sz="3200" dirty="0" smtClean="0"/>
              <a:t>Avlägsna gammal TBT och biocidfärg från båtbottnen före 2020-12-31</a:t>
            </a:r>
            <a:endParaRPr lang="sv-SE" sz="3200"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469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79509" y="589869"/>
            <a:ext cx="8229600" cy="1143000"/>
          </a:xfrm>
        </p:spPr>
        <p:txBody>
          <a:bodyPr>
            <a:normAutofit/>
          </a:bodyPr>
          <a:lstStyle/>
          <a:p>
            <a:pPr algn="ctr"/>
            <a:r>
              <a:rPr lang="sv-SE" b="1" dirty="0" smtClean="0"/>
              <a:t>Många lagar och regler</a:t>
            </a:r>
            <a:endParaRPr lang="sv-SE" b="1" dirty="0"/>
          </a:p>
        </p:txBody>
      </p:sp>
      <p:sp>
        <p:nvSpPr>
          <p:cNvPr id="5" name="Platshållare för innehåll 4"/>
          <p:cNvSpPr>
            <a:spLocks noGrp="1"/>
          </p:cNvSpPr>
          <p:nvPr>
            <p:ph idx="1"/>
          </p:nvPr>
        </p:nvSpPr>
        <p:spPr/>
        <p:txBody>
          <a:bodyPr>
            <a:normAutofit/>
          </a:bodyPr>
          <a:lstStyle/>
          <a:p>
            <a:endParaRPr lang="sv-SE" dirty="0" smtClean="0"/>
          </a:p>
          <a:p>
            <a:r>
              <a:rPr lang="sv-SE" dirty="0" smtClean="0"/>
              <a:t>Upplands- </a:t>
            </a:r>
            <a:r>
              <a:rPr lang="sv-SE" dirty="0"/>
              <a:t>Bro kommun – </a:t>
            </a:r>
            <a:r>
              <a:rPr lang="sv-SE" dirty="0" smtClean="0"/>
              <a:t>Miljökontoret</a:t>
            </a:r>
          </a:p>
          <a:p>
            <a:r>
              <a:rPr lang="sv-SE" dirty="0" smtClean="0"/>
              <a:t>EUs olika direktiv</a:t>
            </a:r>
          </a:p>
          <a:p>
            <a:r>
              <a:rPr lang="sv-SE" dirty="0" smtClean="0"/>
              <a:t>Miljöbalken</a:t>
            </a:r>
          </a:p>
          <a:p>
            <a:r>
              <a:rPr lang="sv-SE" dirty="0" smtClean="0"/>
              <a:t>Produktvalsprincipen</a:t>
            </a:r>
          </a:p>
          <a:p>
            <a:r>
              <a:rPr lang="sv-SE" dirty="0" smtClean="0"/>
              <a:t>Biocidförordningen</a:t>
            </a:r>
          </a:p>
          <a:p>
            <a:r>
              <a:rPr lang="sv-SE" dirty="0" smtClean="0"/>
              <a:t>Transportstyrelsens föreskrifter</a:t>
            </a:r>
          </a:p>
          <a:p>
            <a:r>
              <a:rPr lang="sv-SE" dirty="0" smtClean="0"/>
              <a:t>Sjöfartsverkets föreskrifter</a:t>
            </a:r>
            <a:endParaRPr lang="sv-SE"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84" y="0"/>
            <a:ext cx="809625" cy="82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413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1483</Words>
  <Application>Microsoft Office PowerPoint</Application>
  <PresentationFormat>Bredbild</PresentationFormat>
  <Paragraphs>267</Paragraphs>
  <Slides>44</Slides>
  <Notes>1</Notes>
  <HiddenSlides>0</HiddenSlides>
  <MMClips>1</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44</vt:i4>
      </vt:variant>
    </vt:vector>
  </HeadingPairs>
  <TitlesOfParts>
    <vt:vector size="48" baseType="lpstr">
      <vt:lpstr>Arial</vt:lpstr>
      <vt:lpstr>Calibri</vt:lpstr>
      <vt:lpstr>Calibri Light</vt:lpstr>
      <vt:lpstr>Office-tema</vt:lpstr>
      <vt:lpstr>Välkommen till Kungsängens Båtsällskap</vt:lpstr>
      <vt:lpstr>Glaciärerna smälter</vt:lpstr>
      <vt:lpstr>Synen på miljön har ändrats</vt:lpstr>
      <vt:lpstr>Uppmaning att sänka skräpet på havsbotten</vt:lpstr>
      <vt:lpstr>KBS´s Miljögenomgång för aktiva medlemmar</vt:lpstr>
      <vt:lpstr>Viktigt att värna om miljön</vt:lpstr>
      <vt:lpstr>Båtbottenfärg</vt:lpstr>
      <vt:lpstr>Krav på dig som aktiv KBS medlem</vt:lpstr>
      <vt:lpstr>Många lagar och regler</vt:lpstr>
      <vt:lpstr>Kommunens krav på KBS</vt:lpstr>
      <vt:lpstr>Utfasningsplan för båtbottenfärg innehållande biocider Antagen av KBS styrelse och inskickad till Upplands-Bro kommun 2017-12-01</vt:lpstr>
      <vt:lpstr>Biocidfärger</vt:lpstr>
      <vt:lpstr>Båtbottenfärg  –  TBT-problemet</vt:lpstr>
      <vt:lpstr>TBT… Vad är det?</vt:lpstr>
      <vt:lpstr>PowerPoint-presentation</vt:lpstr>
      <vt:lpstr>Vad säger KBS´s egna regler?</vt:lpstr>
      <vt:lpstr>Sanering av TBT- och Biocidmålde båtar</vt:lpstr>
      <vt:lpstr>Regler vid sanering av bottenfärg</vt:lpstr>
      <vt:lpstr>Båten i Mälaren</vt:lpstr>
      <vt:lpstr>KBS´s egna dokument (Finns tillgängliga på KBS hemsida)</vt:lpstr>
      <vt:lpstr>Sjöfartsverkets föreskrift SJÖFS 2001:13 </vt:lpstr>
      <vt:lpstr>PowerPoint-presentation</vt:lpstr>
      <vt:lpstr>Mätning av båtbotten</vt:lpstr>
      <vt:lpstr>PowerPoint-presentation</vt:lpstr>
      <vt:lpstr>Båt i saltsjön</vt:lpstr>
      <vt:lpstr>Båt i saltsjön</vt:lpstr>
      <vt:lpstr>PowerPoint-presentation</vt:lpstr>
      <vt:lpstr>Toalettavfall</vt:lpstr>
      <vt:lpstr>Många miljöpåverkande ämnen</vt:lpstr>
      <vt:lpstr>Farligt avfall</vt:lpstr>
      <vt:lpstr>KBS Miljöstation</vt:lpstr>
      <vt:lpstr>Exempel på farligt avfall</vt:lpstr>
      <vt:lpstr>Vid olycka</vt:lpstr>
      <vt:lpstr>Motorer och bränslen</vt:lpstr>
      <vt:lpstr>Skrotbåtar</vt:lpstr>
      <vt:lpstr>Förorenad mark</vt:lpstr>
      <vt:lpstr>Andra miljöproblem</vt:lpstr>
      <vt:lpstr>Välj miljövänligt</vt:lpstr>
      <vt:lpstr>Exempel på rengöringsmedel</vt:lpstr>
      <vt:lpstr>Framtida miljöutmaningar</vt:lpstr>
      <vt:lpstr>Trender</vt:lpstr>
      <vt:lpstr>Krav på dig som aktiv KBS medlem</vt:lpstr>
      <vt:lpstr>KBS Nya Båtplatsavtal</vt:lpstr>
      <vt:lpstr>Tack!</vt:lpstr>
    </vt:vector>
  </TitlesOfParts>
  <Company>NOK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KBS´s Miljögenomgång för aktiva medlemmar</dc:title>
  <dc:creator>Andreas Kreibom</dc:creator>
  <cp:lastModifiedBy>Admin</cp:lastModifiedBy>
  <cp:revision>54</cp:revision>
  <dcterms:created xsi:type="dcterms:W3CDTF">2018-04-03T09:40:57Z</dcterms:created>
  <dcterms:modified xsi:type="dcterms:W3CDTF">2019-05-13T20:00:24Z</dcterms:modified>
</cp:coreProperties>
</file>